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797675" cy="9926638"/>
  <p:defaultTextStyle>
    <a:defPPr>
      <a:defRPr lang="fr-F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briand" initials="m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AC21"/>
    <a:srgbClr val="F4DFDF"/>
    <a:srgbClr val="996633"/>
    <a:srgbClr val="FF0066"/>
    <a:srgbClr val="008000"/>
    <a:srgbClr val="C7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7" autoAdjust="0"/>
    <p:restoredTop sz="94591" autoAdjust="0"/>
  </p:normalViewPr>
  <p:slideViewPr>
    <p:cSldViewPr snapToGrid="0">
      <p:cViewPr>
        <p:scale>
          <a:sx n="66" d="100"/>
          <a:sy n="66" d="100"/>
        </p:scale>
        <p:origin x="-2538" y="-7320"/>
      </p:cViewPr>
      <p:guideLst>
        <p:guide orient="horz" pos="13482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58" cy="497375"/>
          </a:xfrm>
          <a:prstGeom prst="rect">
            <a:avLst/>
          </a:prstGeom>
        </p:spPr>
        <p:txBody>
          <a:bodyPr vert="horz" lIns="62984" tIns="31492" rIns="62984" bIns="31492" rtlCol="0"/>
          <a:lstStyle>
            <a:lvl1pPr algn="l">
              <a:defRPr sz="8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530" y="0"/>
            <a:ext cx="2946058" cy="497375"/>
          </a:xfrm>
          <a:prstGeom prst="rect">
            <a:avLst/>
          </a:prstGeom>
        </p:spPr>
        <p:txBody>
          <a:bodyPr vert="horz" lIns="62984" tIns="31492" rIns="62984" bIns="31492" rtlCol="0"/>
          <a:lstStyle>
            <a:lvl1pPr algn="r">
              <a:defRPr sz="800"/>
            </a:lvl1pPr>
          </a:lstStyle>
          <a:p>
            <a:fld id="{106186E7-8B6D-49E5-BDCE-A53771F0914F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84" tIns="31492" rIns="62984" bIns="3149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42" y="4777215"/>
            <a:ext cx="5438792" cy="3908730"/>
          </a:xfrm>
          <a:prstGeom prst="rect">
            <a:avLst/>
          </a:prstGeom>
        </p:spPr>
        <p:txBody>
          <a:bodyPr vert="horz" lIns="62984" tIns="31492" rIns="62984" bIns="3149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263"/>
            <a:ext cx="2946058" cy="497375"/>
          </a:xfrm>
          <a:prstGeom prst="rect">
            <a:avLst/>
          </a:prstGeom>
        </p:spPr>
        <p:txBody>
          <a:bodyPr vert="horz" lIns="62984" tIns="31492" rIns="62984" bIns="31492" rtlCol="0" anchor="b"/>
          <a:lstStyle>
            <a:lvl1pPr algn="l">
              <a:defRPr sz="8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530" y="9429263"/>
            <a:ext cx="2946058" cy="497375"/>
          </a:xfrm>
          <a:prstGeom prst="rect">
            <a:avLst/>
          </a:prstGeom>
        </p:spPr>
        <p:txBody>
          <a:bodyPr vert="horz" lIns="62984" tIns="31492" rIns="62984" bIns="31492" rtlCol="0" anchor="b"/>
          <a:lstStyle>
            <a:lvl1pPr algn="r">
              <a:defRPr sz="800"/>
            </a:lvl1pPr>
          </a:lstStyle>
          <a:p>
            <a:fld id="{1AFD8B26-5ABC-4E8E-9065-609EE5ADEE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16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8B26-5ABC-4E8E-9065-609EE5ADEE9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90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641" y="13296913"/>
            <a:ext cx="25733931" cy="9175066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282" y="24255467"/>
            <a:ext cx="21192649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3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76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14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5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9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229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68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306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F61-B2B5-41AA-A3AA-D55222990D8D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4146-5B84-47FE-9721-CA3E9C8108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F61-B2B5-41AA-A3AA-D55222990D8D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4146-5B84-47FE-9721-CA3E9C8108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49529" y="1714140"/>
            <a:ext cx="6811923" cy="3652191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3761" y="1714140"/>
            <a:ext cx="19931182" cy="3652191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F61-B2B5-41AA-A3AA-D55222990D8D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4146-5B84-47FE-9721-CA3E9C8108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F61-B2B5-41AA-A3AA-D55222990D8D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4146-5B84-47FE-9721-CA3E9C8108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533" y="27505387"/>
            <a:ext cx="25733931" cy="8501303"/>
          </a:xfrm>
        </p:spPr>
        <p:txBody>
          <a:bodyPr anchor="t"/>
          <a:lstStyle>
            <a:lvl1pPr algn="l">
              <a:defRPr sz="17833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533" y="18142064"/>
            <a:ext cx="25733931" cy="9363320"/>
          </a:xfrm>
        </p:spPr>
        <p:txBody>
          <a:bodyPr anchor="b"/>
          <a:lstStyle>
            <a:lvl1pPr marL="0" indent="0">
              <a:buNone/>
              <a:defRPr sz="8916">
                <a:solidFill>
                  <a:schemeClr val="tx1">
                    <a:tint val="75000"/>
                  </a:schemeClr>
                </a:solidFill>
              </a:defRPr>
            </a:lvl1pPr>
            <a:lvl2pPr marL="2038300" indent="0">
              <a:buNone/>
              <a:defRPr sz="8025">
                <a:solidFill>
                  <a:schemeClr val="tx1">
                    <a:tint val="75000"/>
                  </a:schemeClr>
                </a:solidFill>
              </a:defRPr>
            </a:lvl2pPr>
            <a:lvl3pPr marL="4076600" indent="0">
              <a:buNone/>
              <a:defRPr sz="7133">
                <a:solidFill>
                  <a:schemeClr val="tx1">
                    <a:tint val="75000"/>
                  </a:schemeClr>
                </a:solidFill>
              </a:defRPr>
            </a:lvl3pPr>
            <a:lvl4pPr marL="6114900" indent="0">
              <a:buNone/>
              <a:defRPr sz="6241">
                <a:solidFill>
                  <a:schemeClr val="tx1">
                    <a:tint val="75000"/>
                  </a:schemeClr>
                </a:solidFill>
              </a:defRPr>
            </a:lvl4pPr>
            <a:lvl5pPr marL="8153200" indent="0">
              <a:buNone/>
              <a:defRPr sz="6241">
                <a:solidFill>
                  <a:schemeClr val="tx1">
                    <a:tint val="75000"/>
                  </a:schemeClr>
                </a:solidFill>
              </a:defRPr>
            </a:lvl5pPr>
            <a:lvl6pPr marL="10191499" indent="0">
              <a:buNone/>
              <a:defRPr sz="6241">
                <a:solidFill>
                  <a:schemeClr val="tx1">
                    <a:tint val="75000"/>
                  </a:schemeClr>
                </a:solidFill>
              </a:defRPr>
            </a:lvl6pPr>
            <a:lvl7pPr marL="12229799" indent="0">
              <a:buNone/>
              <a:defRPr sz="6241">
                <a:solidFill>
                  <a:schemeClr val="tx1">
                    <a:tint val="75000"/>
                  </a:schemeClr>
                </a:solidFill>
              </a:defRPr>
            </a:lvl7pPr>
            <a:lvl8pPr marL="14268099" indent="0">
              <a:buNone/>
              <a:defRPr sz="6241">
                <a:solidFill>
                  <a:schemeClr val="tx1">
                    <a:tint val="75000"/>
                  </a:schemeClr>
                </a:solidFill>
              </a:defRPr>
            </a:lvl8pPr>
            <a:lvl9pPr marL="16306399" indent="0">
              <a:buNone/>
              <a:defRPr sz="62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F61-B2B5-41AA-A3AA-D55222990D8D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4146-5B84-47FE-9721-CA3E9C8108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3761" y="9987550"/>
            <a:ext cx="13371552" cy="28248505"/>
          </a:xfrm>
        </p:spPr>
        <p:txBody>
          <a:bodyPr/>
          <a:lstStyle>
            <a:lvl1pPr>
              <a:defRPr sz="12483"/>
            </a:lvl1pPr>
            <a:lvl2pPr>
              <a:defRPr sz="10700"/>
            </a:lvl2pPr>
            <a:lvl3pPr>
              <a:defRPr sz="8916"/>
            </a:lvl3pPr>
            <a:lvl4pPr>
              <a:defRPr sz="8025"/>
            </a:lvl4pPr>
            <a:lvl5pPr>
              <a:defRPr sz="8025"/>
            </a:lvl5pPr>
            <a:lvl6pPr>
              <a:defRPr sz="8025"/>
            </a:lvl6pPr>
            <a:lvl7pPr>
              <a:defRPr sz="8025"/>
            </a:lvl7pPr>
            <a:lvl8pPr>
              <a:defRPr sz="8025"/>
            </a:lvl8pPr>
            <a:lvl9pPr>
              <a:defRPr sz="802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89900" y="9987550"/>
            <a:ext cx="13371552" cy="28248505"/>
          </a:xfrm>
        </p:spPr>
        <p:txBody>
          <a:bodyPr/>
          <a:lstStyle>
            <a:lvl1pPr>
              <a:defRPr sz="12483"/>
            </a:lvl1pPr>
            <a:lvl2pPr>
              <a:defRPr sz="10700"/>
            </a:lvl2pPr>
            <a:lvl3pPr>
              <a:defRPr sz="8916"/>
            </a:lvl3pPr>
            <a:lvl4pPr>
              <a:defRPr sz="8025"/>
            </a:lvl4pPr>
            <a:lvl5pPr>
              <a:defRPr sz="8025"/>
            </a:lvl5pPr>
            <a:lvl6pPr>
              <a:defRPr sz="8025"/>
            </a:lvl6pPr>
            <a:lvl7pPr>
              <a:defRPr sz="8025"/>
            </a:lvl7pPr>
            <a:lvl8pPr>
              <a:defRPr sz="8025"/>
            </a:lvl8pPr>
            <a:lvl9pPr>
              <a:defRPr sz="802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F61-B2B5-41AA-A3AA-D55222990D8D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4146-5B84-47FE-9721-CA3E9C8108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761" y="9581309"/>
            <a:ext cx="13376810" cy="3993033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8300" indent="0">
              <a:buNone/>
              <a:defRPr sz="8916" b="1"/>
            </a:lvl2pPr>
            <a:lvl3pPr marL="4076600" indent="0">
              <a:buNone/>
              <a:defRPr sz="8025" b="1"/>
            </a:lvl3pPr>
            <a:lvl4pPr marL="6114900" indent="0">
              <a:buNone/>
              <a:defRPr sz="7133" b="1"/>
            </a:lvl4pPr>
            <a:lvl5pPr marL="8153200" indent="0">
              <a:buNone/>
              <a:defRPr sz="7133" b="1"/>
            </a:lvl5pPr>
            <a:lvl6pPr marL="10191499" indent="0">
              <a:buNone/>
              <a:defRPr sz="7133" b="1"/>
            </a:lvl6pPr>
            <a:lvl7pPr marL="12229799" indent="0">
              <a:buNone/>
              <a:defRPr sz="7133" b="1"/>
            </a:lvl7pPr>
            <a:lvl8pPr marL="14268099" indent="0">
              <a:buNone/>
              <a:defRPr sz="7133" b="1"/>
            </a:lvl8pPr>
            <a:lvl9pPr marL="16306399" indent="0">
              <a:buNone/>
              <a:defRPr sz="713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761" y="13574343"/>
            <a:ext cx="13376810" cy="24661708"/>
          </a:xfrm>
        </p:spPr>
        <p:txBody>
          <a:bodyPr/>
          <a:lstStyle>
            <a:lvl1pPr>
              <a:defRPr sz="10700"/>
            </a:lvl1pPr>
            <a:lvl2pPr>
              <a:defRPr sz="8916"/>
            </a:lvl2pPr>
            <a:lvl3pPr>
              <a:defRPr sz="8025"/>
            </a:lvl3pPr>
            <a:lvl4pPr>
              <a:defRPr sz="7133"/>
            </a:lvl4pPr>
            <a:lvl5pPr>
              <a:defRPr sz="7133"/>
            </a:lvl5pPr>
            <a:lvl6pPr>
              <a:defRPr sz="7133"/>
            </a:lvl6pPr>
            <a:lvl7pPr>
              <a:defRPr sz="7133"/>
            </a:lvl7pPr>
            <a:lvl8pPr>
              <a:defRPr sz="7133"/>
            </a:lvl8pPr>
            <a:lvl9pPr>
              <a:defRPr sz="713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79393" y="9581309"/>
            <a:ext cx="13382064" cy="3993033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8300" indent="0">
              <a:buNone/>
              <a:defRPr sz="8916" b="1"/>
            </a:lvl2pPr>
            <a:lvl3pPr marL="4076600" indent="0">
              <a:buNone/>
              <a:defRPr sz="8025" b="1"/>
            </a:lvl3pPr>
            <a:lvl4pPr marL="6114900" indent="0">
              <a:buNone/>
              <a:defRPr sz="7133" b="1"/>
            </a:lvl4pPr>
            <a:lvl5pPr marL="8153200" indent="0">
              <a:buNone/>
              <a:defRPr sz="7133" b="1"/>
            </a:lvl5pPr>
            <a:lvl6pPr marL="10191499" indent="0">
              <a:buNone/>
              <a:defRPr sz="7133" b="1"/>
            </a:lvl6pPr>
            <a:lvl7pPr marL="12229799" indent="0">
              <a:buNone/>
              <a:defRPr sz="7133" b="1"/>
            </a:lvl7pPr>
            <a:lvl8pPr marL="14268099" indent="0">
              <a:buNone/>
              <a:defRPr sz="7133" b="1"/>
            </a:lvl8pPr>
            <a:lvl9pPr marL="16306399" indent="0">
              <a:buNone/>
              <a:defRPr sz="713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79393" y="13574343"/>
            <a:ext cx="13382064" cy="24661708"/>
          </a:xfrm>
        </p:spPr>
        <p:txBody>
          <a:bodyPr/>
          <a:lstStyle>
            <a:lvl1pPr>
              <a:defRPr sz="10700"/>
            </a:lvl1pPr>
            <a:lvl2pPr>
              <a:defRPr sz="8916"/>
            </a:lvl2pPr>
            <a:lvl3pPr>
              <a:defRPr sz="8025"/>
            </a:lvl3pPr>
            <a:lvl4pPr>
              <a:defRPr sz="7133"/>
            </a:lvl4pPr>
            <a:lvl5pPr>
              <a:defRPr sz="7133"/>
            </a:lvl5pPr>
            <a:lvl6pPr>
              <a:defRPr sz="7133"/>
            </a:lvl6pPr>
            <a:lvl7pPr>
              <a:defRPr sz="7133"/>
            </a:lvl7pPr>
            <a:lvl8pPr>
              <a:defRPr sz="7133"/>
            </a:lvl8pPr>
            <a:lvl9pPr>
              <a:defRPr sz="713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F61-B2B5-41AA-A3AA-D55222990D8D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4146-5B84-47FE-9721-CA3E9C8108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F61-B2B5-41AA-A3AA-D55222990D8D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4146-5B84-47FE-9721-CA3E9C8108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F61-B2B5-41AA-A3AA-D55222990D8D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4146-5B84-47FE-9721-CA3E9C8108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4" y="1704225"/>
            <a:ext cx="9960337" cy="7252860"/>
          </a:xfrm>
        </p:spPr>
        <p:txBody>
          <a:bodyPr anchor="b"/>
          <a:lstStyle>
            <a:lvl1pPr algn="l">
              <a:defRPr sz="891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6769" y="1704228"/>
            <a:ext cx="16924686" cy="36531826"/>
          </a:xfrm>
        </p:spPr>
        <p:txBody>
          <a:bodyPr/>
          <a:lstStyle>
            <a:lvl1pPr>
              <a:defRPr sz="14266"/>
            </a:lvl1pPr>
            <a:lvl2pPr>
              <a:defRPr sz="12483"/>
            </a:lvl2pPr>
            <a:lvl3pPr>
              <a:defRPr sz="10700"/>
            </a:lvl3pPr>
            <a:lvl4pPr>
              <a:defRPr sz="8916"/>
            </a:lvl4pPr>
            <a:lvl5pPr>
              <a:defRPr sz="8916"/>
            </a:lvl5pPr>
            <a:lvl6pPr>
              <a:defRPr sz="8916"/>
            </a:lvl6pPr>
            <a:lvl7pPr>
              <a:defRPr sz="8916"/>
            </a:lvl7pPr>
            <a:lvl8pPr>
              <a:defRPr sz="8916"/>
            </a:lvl8pPr>
            <a:lvl9pPr>
              <a:defRPr sz="8916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3764" y="8957087"/>
            <a:ext cx="9960337" cy="29278966"/>
          </a:xfrm>
        </p:spPr>
        <p:txBody>
          <a:bodyPr/>
          <a:lstStyle>
            <a:lvl1pPr marL="0" indent="0">
              <a:buNone/>
              <a:defRPr sz="6241"/>
            </a:lvl1pPr>
            <a:lvl2pPr marL="2038300" indent="0">
              <a:buNone/>
              <a:defRPr sz="5350"/>
            </a:lvl2pPr>
            <a:lvl3pPr marL="4076600" indent="0">
              <a:buNone/>
              <a:defRPr sz="4458"/>
            </a:lvl3pPr>
            <a:lvl4pPr marL="6114900" indent="0">
              <a:buNone/>
              <a:defRPr sz="4063"/>
            </a:lvl4pPr>
            <a:lvl5pPr marL="8153200" indent="0">
              <a:buNone/>
              <a:defRPr sz="4063"/>
            </a:lvl5pPr>
            <a:lvl6pPr marL="10191499" indent="0">
              <a:buNone/>
              <a:defRPr sz="4063"/>
            </a:lvl6pPr>
            <a:lvl7pPr marL="12229799" indent="0">
              <a:buNone/>
              <a:defRPr sz="4063"/>
            </a:lvl7pPr>
            <a:lvl8pPr marL="14268099" indent="0">
              <a:buNone/>
              <a:defRPr sz="4063"/>
            </a:lvl8pPr>
            <a:lvl9pPr marL="16306399" indent="0">
              <a:buNone/>
              <a:defRPr sz="406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F61-B2B5-41AA-A3AA-D55222990D8D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4146-5B84-47FE-9721-CA3E9C8108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153" y="29962636"/>
            <a:ext cx="18165128" cy="3537258"/>
          </a:xfrm>
        </p:spPr>
        <p:txBody>
          <a:bodyPr anchor="b"/>
          <a:lstStyle>
            <a:lvl1pPr algn="l">
              <a:defRPr sz="891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4153" y="3824596"/>
            <a:ext cx="18165128" cy="25682258"/>
          </a:xfrm>
        </p:spPr>
        <p:txBody>
          <a:bodyPr/>
          <a:lstStyle>
            <a:lvl1pPr marL="0" indent="0">
              <a:buNone/>
              <a:defRPr sz="14266"/>
            </a:lvl1pPr>
            <a:lvl2pPr marL="2038300" indent="0">
              <a:buNone/>
              <a:defRPr sz="12483"/>
            </a:lvl2pPr>
            <a:lvl3pPr marL="4076600" indent="0">
              <a:buNone/>
              <a:defRPr sz="10700"/>
            </a:lvl3pPr>
            <a:lvl4pPr marL="6114900" indent="0">
              <a:buNone/>
              <a:defRPr sz="8916"/>
            </a:lvl4pPr>
            <a:lvl5pPr marL="8153200" indent="0">
              <a:buNone/>
              <a:defRPr sz="8916"/>
            </a:lvl5pPr>
            <a:lvl6pPr marL="10191499" indent="0">
              <a:buNone/>
              <a:defRPr sz="8916"/>
            </a:lvl6pPr>
            <a:lvl7pPr marL="12229799" indent="0">
              <a:buNone/>
              <a:defRPr sz="8916"/>
            </a:lvl7pPr>
            <a:lvl8pPr marL="14268099" indent="0">
              <a:buNone/>
              <a:defRPr sz="8916"/>
            </a:lvl8pPr>
            <a:lvl9pPr marL="16306399" indent="0">
              <a:buNone/>
              <a:defRPr sz="8916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4153" y="33499895"/>
            <a:ext cx="18165128" cy="5023494"/>
          </a:xfrm>
        </p:spPr>
        <p:txBody>
          <a:bodyPr/>
          <a:lstStyle>
            <a:lvl1pPr marL="0" indent="0">
              <a:buNone/>
              <a:defRPr sz="6241"/>
            </a:lvl1pPr>
            <a:lvl2pPr marL="2038300" indent="0">
              <a:buNone/>
              <a:defRPr sz="5350"/>
            </a:lvl2pPr>
            <a:lvl3pPr marL="4076600" indent="0">
              <a:buNone/>
              <a:defRPr sz="4458"/>
            </a:lvl3pPr>
            <a:lvl4pPr marL="6114900" indent="0">
              <a:buNone/>
              <a:defRPr sz="4063"/>
            </a:lvl4pPr>
            <a:lvl5pPr marL="8153200" indent="0">
              <a:buNone/>
              <a:defRPr sz="4063"/>
            </a:lvl5pPr>
            <a:lvl6pPr marL="10191499" indent="0">
              <a:buNone/>
              <a:defRPr sz="4063"/>
            </a:lvl6pPr>
            <a:lvl7pPr marL="12229799" indent="0">
              <a:buNone/>
              <a:defRPr sz="4063"/>
            </a:lvl7pPr>
            <a:lvl8pPr marL="14268099" indent="0">
              <a:buNone/>
              <a:defRPr sz="4063"/>
            </a:lvl8pPr>
            <a:lvl9pPr marL="16306399" indent="0">
              <a:buNone/>
              <a:defRPr sz="406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F61-B2B5-41AA-A3AA-D55222990D8D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4146-5B84-47FE-9721-CA3E9C8108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761" y="1714137"/>
            <a:ext cx="27247692" cy="7133961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761" y="9987550"/>
            <a:ext cx="27247692" cy="28248505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761" y="39672752"/>
            <a:ext cx="7064216" cy="227890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F61-B2B5-41AA-A3AA-D55222990D8D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4031" y="39672752"/>
            <a:ext cx="9587151" cy="227890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697236" y="39672752"/>
            <a:ext cx="7064216" cy="227890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84146-5B84-47FE-9721-CA3E9C8108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76600" rtl="0" eaLnBrk="1" latinLnBrk="0" hangingPunct="1">
        <a:spcBef>
          <a:spcPct val="0"/>
        </a:spcBef>
        <a:buNone/>
        <a:defRPr sz="196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8725" indent="-1528725" algn="l" defTabSz="4076600" rtl="0" eaLnBrk="1" latinLnBrk="0" hangingPunct="1">
        <a:spcBef>
          <a:spcPct val="20000"/>
        </a:spcBef>
        <a:buFont typeface="Arial" pitchFamily="34" charset="0"/>
        <a:buChar char="•"/>
        <a:defRPr sz="14266" kern="1200">
          <a:solidFill>
            <a:schemeClr val="tx1"/>
          </a:solidFill>
          <a:latin typeface="+mn-lt"/>
          <a:ea typeface="+mn-ea"/>
          <a:cs typeface="+mn-cs"/>
        </a:defRPr>
      </a:lvl1pPr>
      <a:lvl2pPr marL="3312237" indent="-1273937" algn="l" defTabSz="4076600" rtl="0" eaLnBrk="1" latinLnBrk="0" hangingPunct="1">
        <a:spcBef>
          <a:spcPct val="20000"/>
        </a:spcBef>
        <a:buFont typeface="Arial" pitchFamily="34" charset="0"/>
        <a:buChar char="–"/>
        <a:defRPr sz="12483" kern="1200">
          <a:solidFill>
            <a:schemeClr val="tx1"/>
          </a:solidFill>
          <a:latin typeface="+mn-lt"/>
          <a:ea typeface="+mn-ea"/>
          <a:cs typeface="+mn-cs"/>
        </a:defRPr>
      </a:lvl2pPr>
      <a:lvl3pPr marL="5095750" indent="-1019150" algn="l" defTabSz="4076600" rtl="0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7134050" indent="-1019150" algn="l" defTabSz="4076600" rtl="0" eaLnBrk="1" latinLnBrk="0" hangingPunct="1">
        <a:spcBef>
          <a:spcPct val="20000"/>
        </a:spcBef>
        <a:buFont typeface="Arial" pitchFamily="34" charset="0"/>
        <a:buChar char="–"/>
        <a:defRPr sz="8916" kern="1200">
          <a:solidFill>
            <a:schemeClr val="tx1"/>
          </a:solidFill>
          <a:latin typeface="+mn-lt"/>
          <a:ea typeface="+mn-ea"/>
          <a:cs typeface="+mn-cs"/>
        </a:defRPr>
      </a:lvl4pPr>
      <a:lvl5pPr marL="9172349" indent="-1019150" algn="l" defTabSz="4076600" rtl="0" eaLnBrk="1" latinLnBrk="0" hangingPunct="1">
        <a:spcBef>
          <a:spcPct val="20000"/>
        </a:spcBef>
        <a:buFont typeface="Arial" pitchFamily="34" charset="0"/>
        <a:buChar char="»"/>
        <a:defRPr sz="8916" kern="1200">
          <a:solidFill>
            <a:schemeClr val="tx1"/>
          </a:solidFill>
          <a:latin typeface="+mn-lt"/>
          <a:ea typeface="+mn-ea"/>
          <a:cs typeface="+mn-cs"/>
        </a:defRPr>
      </a:lvl5pPr>
      <a:lvl6pPr marL="11210649" indent="-1019150" algn="l" defTabSz="4076600" rtl="0" eaLnBrk="1" latinLnBrk="0" hangingPunct="1">
        <a:spcBef>
          <a:spcPct val="20000"/>
        </a:spcBef>
        <a:buFont typeface="Arial" pitchFamily="34" charset="0"/>
        <a:buChar char="•"/>
        <a:defRPr sz="8916" kern="1200">
          <a:solidFill>
            <a:schemeClr val="tx1"/>
          </a:solidFill>
          <a:latin typeface="+mn-lt"/>
          <a:ea typeface="+mn-ea"/>
          <a:cs typeface="+mn-cs"/>
        </a:defRPr>
      </a:lvl6pPr>
      <a:lvl7pPr marL="13248949" indent="-1019150" algn="l" defTabSz="4076600" rtl="0" eaLnBrk="1" latinLnBrk="0" hangingPunct="1">
        <a:spcBef>
          <a:spcPct val="20000"/>
        </a:spcBef>
        <a:buFont typeface="Arial" pitchFamily="34" charset="0"/>
        <a:buChar char="•"/>
        <a:defRPr sz="8916" kern="1200">
          <a:solidFill>
            <a:schemeClr val="tx1"/>
          </a:solidFill>
          <a:latin typeface="+mn-lt"/>
          <a:ea typeface="+mn-ea"/>
          <a:cs typeface="+mn-cs"/>
        </a:defRPr>
      </a:lvl7pPr>
      <a:lvl8pPr marL="15287250" indent="-1019150" algn="l" defTabSz="4076600" rtl="0" eaLnBrk="1" latinLnBrk="0" hangingPunct="1">
        <a:spcBef>
          <a:spcPct val="20000"/>
        </a:spcBef>
        <a:buFont typeface="Arial" pitchFamily="34" charset="0"/>
        <a:buChar char="•"/>
        <a:defRPr sz="8916" kern="1200">
          <a:solidFill>
            <a:schemeClr val="tx1"/>
          </a:solidFill>
          <a:latin typeface="+mn-lt"/>
          <a:ea typeface="+mn-ea"/>
          <a:cs typeface="+mn-cs"/>
        </a:defRPr>
      </a:lvl8pPr>
      <a:lvl9pPr marL="17325550" indent="-1019150" algn="l" defTabSz="4076600" rtl="0" eaLnBrk="1" latinLnBrk="0" hangingPunct="1">
        <a:spcBef>
          <a:spcPct val="20000"/>
        </a:spcBef>
        <a:buFont typeface="Arial" pitchFamily="34" charset="0"/>
        <a:buChar char="•"/>
        <a:defRPr sz="89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76600" rtl="0" eaLnBrk="1" latinLnBrk="0" hangingPunct="1">
        <a:defRPr sz="8025" kern="1200">
          <a:solidFill>
            <a:schemeClr val="tx1"/>
          </a:solidFill>
          <a:latin typeface="+mn-lt"/>
          <a:ea typeface="+mn-ea"/>
          <a:cs typeface="+mn-cs"/>
        </a:defRPr>
      </a:lvl1pPr>
      <a:lvl2pPr marL="2038300" algn="l" defTabSz="4076600" rtl="0" eaLnBrk="1" latinLnBrk="0" hangingPunct="1">
        <a:defRPr sz="8025" kern="1200">
          <a:solidFill>
            <a:schemeClr val="tx1"/>
          </a:solidFill>
          <a:latin typeface="+mn-lt"/>
          <a:ea typeface="+mn-ea"/>
          <a:cs typeface="+mn-cs"/>
        </a:defRPr>
      </a:lvl2pPr>
      <a:lvl3pPr marL="4076600" algn="l" defTabSz="4076600" rtl="0" eaLnBrk="1" latinLnBrk="0" hangingPunct="1">
        <a:defRPr sz="8025" kern="1200">
          <a:solidFill>
            <a:schemeClr val="tx1"/>
          </a:solidFill>
          <a:latin typeface="+mn-lt"/>
          <a:ea typeface="+mn-ea"/>
          <a:cs typeface="+mn-cs"/>
        </a:defRPr>
      </a:lvl3pPr>
      <a:lvl4pPr marL="6114900" algn="l" defTabSz="4076600" rtl="0" eaLnBrk="1" latinLnBrk="0" hangingPunct="1">
        <a:defRPr sz="8025" kern="1200">
          <a:solidFill>
            <a:schemeClr val="tx1"/>
          </a:solidFill>
          <a:latin typeface="+mn-lt"/>
          <a:ea typeface="+mn-ea"/>
          <a:cs typeface="+mn-cs"/>
        </a:defRPr>
      </a:lvl4pPr>
      <a:lvl5pPr marL="8153200" algn="l" defTabSz="4076600" rtl="0" eaLnBrk="1" latinLnBrk="0" hangingPunct="1">
        <a:defRPr sz="8025" kern="1200">
          <a:solidFill>
            <a:schemeClr val="tx1"/>
          </a:solidFill>
          <a:latin typeface="+mn-lt"/>
          <a:ea typeface="+mn-ea"/>
          <a:cs typeface="+mn-cs"/>
        </a:defRPr>
      </a:lvl5pPr>
      <a:lvl6pPr marL="10191499" algn="l" defTabSz="4076600" rtl="0" eaLnBrk="1" latinLnBrk="0" hangingPunct="1">
        <a:defRPr sz="8025" kern="1200">
          <a:solidFill>
            <a:schemeClr val="tx1"/>
          </a:solidFill>
          <a:latin typeface="+mn-lt"/>
          <a:ea typeface="+mn-ea"/>
          <a:cs typeface="+mn-cs"/>
        </a:defRPr>
      </a:lvl6pPr>
      <a:lvl7pPr marL="12229799" algn="l" defTabSz="4076600" rtl="0" eaLnBrk="1" latinLnBrk="0" hangingPunct="1">
        <a:defRPr sz="8025" kern="1200">
          <a:solidFill>
            <a:schemeClr val="tx1"/>
          </a:solidFill>
          <a:latin typeface="+mn-lt"/>
          <a:ea typeface="+mn-ea"/>
          <a:cs typeface="+mn-cs"/>
        </a:defRPr>
      </a:lvl7pPr>
      <a:lvl8pPr marL="14268099" algn="l" defTabSz="4076600" rtl="0" eaLnBrk="1" latinLnBrk="0" hangingPunct="1">
        <a:defRPr sz="8025" kern="1200">
          <a:solidFill>
            <a:schemeClr val="tx1"/>
          </a:solidFill>
          <a:latin typeface="+mn-lt"/>
          <a:ea typeface="+mn-ea"/>
          <a:cs typeface="+mn-cs"/>
        </a:defRPr>
      </a:lvl8pPr>
      <a:lvl9pPr marL="16306399" algn="l" defTabSz="4076600" rtl="0" eaLnBrk="1" latinLnBrk="0" hangingPunct="1">
        <a:defRPr sz="8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2" y="13170213"/>
            <a:ext cx="8916613" cy="14840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69599" y="-7199"/>
            <a:ext cx="26019339" cy="4871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25"/>
          </a:p>
        </p:txBody>
      </p:sp>
      <p:sp>
        <p:nvSpPr>
          <p:cNvPr id="7" name="Rectangle 6"/>
          <p:cNvSpPr/>
          <p:nvPr/>
        </p:nvSpPr>
        <p:spPr>
          <a:xfrm>
            <a:off x="0" y="40251451"/>
            <a:ext cx="30288938" cy="25523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25" dirty="0"/>
          </a:p>
        </p:txBody>
      </p:sp>
      <p:pic>
        <p:nvPicPr>
          <p:cNvPr id="12" name="Image 11" descr="NEW LOGO INRA blanc.png"/>
          <p:cNvPicPr>
            <a:picLocks noChangeAspect="1"/>
          </p:cNvPicPr>
          <p:nvPr/>
        </p:nvPicPr>
        <p:blipFill>
          <a:blip r:embed="rId4" cstate="print"/>
          <a:srcRect l="1405" t="6061" r="1619" b="3030"/>
          <a:stretch>
            <a:fillRect/>
          </a:stretch>
        </p:blipFill>
        <p:spPr>
          <a:xfrm>
            <a:off x="12249119" y="40430748"/>
            <a:ext cx="4059939" cy="176519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6611907" y="40217088"/>
            <a:ext cx="11057683" cy="2734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63" baseline="30000" dirty="0">
                <a:solidFill>
                  <a:schemeClr val="bg1"/>
                </a:solidFill>
                <a:latin typeface="Myriad Pro Cond" pitchFamily="34" charset="0"/>
              </a:rPr>
              <a:t>IRHS, 42 rue Georges Morel</a:t>
            </a:r>
            <a:r>
              <a:rPr lang="fr-FR" sz="3963" dirty="0">
                <a:solidFill>
                  <a:schemeClr val="bg1"/>
                </a:solidFill>
                <a:latin typeface="Myriad Pro Cond" pitchFamily="34" charset="0"/>
              </a:rPr>
              <a:t> </a:t>
            </a:r>
            <a:endParaRPr lang="fr-FR" sz="3963" baseline="30000" dirty="0">
              <a:solidFill>
                <a:schemeClr val="bg1"/>
              </a:solidFill>
              <a:latin typeface="Myriad Pro Cond" pitchFamily="34" charset="0"/>
            </a:endParaRPr>
          </a:p>
          <a:p>
            <a:r>
              <a:rPr lang="fr-FR" sz="3963" baseline="30000" dirty="0">
                <a:solidFill>
                  <a:schemeClr val="bg1"/>
                </a:solidFill>
                <a:latin typeface="Myriad Pro Cond" pitchFamily="34" charset="0"/>
              </a:rPr>
              <a:t>49071</a:t>
            </a:r>
            <a:r>
              <a:rPr lang="fr-FR" sz="3963" dirty="0">
                <a:solidFill>
                  <a:schemeClr val="bg1"/>
                </a:solidFill>
                <a:latin typeface="Myriad Pro Cond" pitchFamily="34" charset="0"/>
              </a:rPr>
              <a:t> </a:t>
            </a:r>
            <a:r>
              <a:rPr lang="fr-FR" sz="3963" baseline="30000" dirty="0" err="1">
                <a:solidFill>
                  <a:schemeClr val="bg1"/>
                </a:solidFill>
                <a:latin typeface="Myriad Pro Cond" pitchFamily="34" charset="0"/>
              </a:rPr>
              <a:t>Beaucouzé</a:t>
            </a:r>
            <a:r>
              <a:rPr lang="fr-FR" sz="3963" baseline="30000" dirty="0">
                <a:solidFill>
                  <a:schemeClr val="bg1"/>
                </a:solidFill>
                <a:latin typeface="Myriad Pro Cond" pitchFamily="34" charset="0"/>
              </a:rPr>
              <a:t>, France</a:t>
            </a:r>
          </a:p>
          <a:p>
            <a:r>
              <a:rPr lang="fr-FR" sz="3963" baseline="30000" dirty="0">
                <a:solidFill>
                  <a:schemeClr val="bg1"/>
                </a:solidFill>
                <a:latin typeface="Myriad Pro Cond" pitchFamily="34" charset="0"/>
              </a:rPr>
              <a:t>Tél. : </a:t>
            </a:r>
            <a:r>
              <a:rPr lang="fr-FR" sz="3963" baseline="30000" dirty="0">
                <a:solidFill>
                  <a:srgbClr val="C7D100"/>
                </a:solidFill>
                <a:latin typeface="Myriad Pro Cond" pitchFamily="34" charset="0"/>
              </a:rPr>
              <a:t>+ 33 2 41 22 57 29</a:t>
            </a:r>
          </a:p>
          <a:p>
            <a:r>
              <a:rPr lang="fr-FR" sz="3963" baseline="30000" dirty="0">
                <a:solidFill>
                  <a:schemeClr val="bg1"/>
                </a:solidFill>
                <a:latin typeface="Myriad Pro Cond" pitchFamily="34" charset="0"/>
              </a:rPr>
              <a:t>Fax : </a:t>
            </a:r>
            <a:r>
              <a:rPr lang="fr-FR" sz="3963" baseline="30000" dirty="0">
                <a:solidFill>
                  <a:srgbClr val="C7D100"/>
                </a:solidFill>
                <a:latin typeface="Myriad Pro Cond" pitchFamily="34" charset="0"/>
              </a:rPr>
              <a:t>+ 33 2 41 22 57 55</a:t>
            </a:r>
          </a:p>
          <a:p>
            <a:r>
              <a:rPr lang="fr-FR" sz="3963" baseline="30000" dirty="0" smtClean="0">
                <a:solidFill>
                  <a:schemeClr val="bg1"/>
                </a:solidFill>
                <a:latin typeface="Myriad Pro Cond" pitchFamily="34" charset="0"/>
              </a:rPr>
              <a:t>martial.briand@inra.fr</a:t>
            </a:r>
            <a:endParaRPr lang="fr-FR" sz="3963" dirty="0">
              <a:solidFill>
                <a:schemeClr val="bg1"/>
              </a:solidFill>
              <a:latin typeface="Myriad Pro Cond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54842" y="-58797"/>
            <a:ext cx="24039611" cy="277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718" dirty="0">
                <a:solidFill>
                  <a:schemeClr val="bg1"/>
                </a:solidFill>
              </a:rPr>
              <a:t>	</a:t>
            </a:r>
            <a:r>
              <a:rPr lang="fr-FR" sz="8718" dirty="0" smtClean="0">
                <a:solidFill>
                  <a:schemeClr val="bg1"/>
                </a:solidFill>
              </a:rPr>
              <a:t> </a:t>
            </a:r>
            <a:r>
              <a:rPr lang="en-US" sz="8718" dirty="0">
                <a:solidFill>
                  <a:schemeClr val="bg1"/>
                </a:solidFill>
              </a:rPr>
              <a:t>A tool for </a:t>
            </a:r>
            <a:r>
              <a:rPr lang="en-US" sz="8718" dirty="0" smtClean="0">
                <a:solidFill>
                  <a:schemeClr val="bg1"/>
                </a:solidFill>
              </a:rPr>
              <a:t>very fast </a:t>
            </a:r>
            <a:r>
              <a:rPr lang="en-US" sz="8718" dirty="0">
                <a:solidFill>
                  <a:schemeClr val="bg1"/>
                </a:solidFill>
              </a:rPr>
              <a:t>taxonomic </a:t>
            </a:r>
            <a:r>
              <a:rPr lang="en-US" sz="8718" dirty="0" smtClean="0">
                <a:solidFill>
                  <a:schemeClr val="bg1"/>
                </a:solidFill>
              </a:rPr>
              <a:t>comparison </a:t>
            </a:r>
            <a:r>
              <a:rPr lang="en-US" sz="8718" dirty="0">
                <a:solidFill>
                  <a:schemeClr val="bg1"/>
                </a:solidFill>
              </a:rPr>
              <a:t>of </a:t>
            </a:r>
            <a:r>
              <a:rPr lang="en-US" sz="8718" dirty="0" smtClean="0">
                <a:solidFill>
                  <a:schemeClr val="bg1"/>
                </a:solidFill>
              </a:rPr>
              <a:t>genomic sequences</a:t>
            </a:r>
            <a:endParaRPr lang="fr-FR" sz="8718" dirty="0">
              <a:solidFill>
                <a:schemeClr val="bg1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582" y="40226158"/>
            <a:ext cx="2425711" cy="3859890"/>
          </a:xfrm>
          <a:prstGeom prst="rect">
            <a:avLst/>
          </a:prstGeom>
        </p:spPr>
      </p:pic>
      <p:pic>
        <p:nvPicPr>
          <p:cNvPr id="18" name="Image 17" descr="elementINR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248280" y="40520629"/>
            <a:ext cx="3446185" cy="2211497"/>
          </a:xfrm>
          <a:prstGeom prst="rect">
            <a:avLst/>
          </a:prstGeom>
        </p:spPr>
      </p:pic>
      <p:pic>
        <p:nvPicPr>
          <p:cNvPr id="23" name="Image 22" descr="Aggreniu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823089" y="42270494"/>
            <a:ext cx="2492813" cy="4616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7716" y="2727629"/>
            <a:ext cx="24911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Martial </a:t>
            </a:r>
            <a:r>
              <a:rPr lang="fr-FR" sz="3600" b="1" dirty="0" smtClean="0">
                <a:solidFill>
                  <a:schemeClr val="bg1"/>
                </a:solidFill>
              </a:rPr>
              <a:t>Briand </a:t>
            </a:r>
            <a:r>
              <a:rPr lang="fr-FR" sz="3600" b="1" baseline="30000" dirty="0" smtClean="0">
                <a:solidFill>
                  <a:schemeClr val="bg1"/>
                </a:solidFill>
              </a:rPr>
              <a:t>1</a:t>
            </a:r>
            <a:r>
              <a:rPr lang="fr-FR" sz="3600" b="1" dirty="0" smtClean="0">
                <a:solidFill>
                  <a:schemeClr val="bg1"/>
                </a:solidFill>
              </a:rPr>
              <a:t>, Mariam Bouzid </a:t>
            </a:r>
            <a:r>
              <a:rPr lang="fr-FR" sz="3600" b="1" baseline="30000" dirty="0">
                <a:solidFill>
                  <a:schemeClr val="bg1"/>
                </a:solidFill>
              </a:rPr>
              <a:t>1</a:t>
            </a:r>
            <a:r>
              <a:rPr lang="fr-FR" sz="3600" b="1" dirty="0" smtClean="0">
                <a:solidFill>
                  <a:schemeClr val="bg1"/>
                </a:solidFill>
              </a:rPr>
              <a:t>, Marc </a:t>
            </a:r>
            <a:r>
              <a:rPr lang="fr-FR" sz="3600" b="1" dirty="0" err="1" smtClean="0">
                <a:solidFill>
                  <a:schemeClr val="bg1"/>
                </a:solidFill>
              </a:rPr>
              <a:t>Legeay</a:t>
            </a:r>
            <a:r>
              <a:rPr lang="fr-FR" sz="3600" b="1" dirty="0" smtClean="0">
                <a:solidFill>
                  <a:schemeClr val="bg1"/>
                </a:solidFill>
              </a:rPr>
              <a:t> </a:t>
            </a:r>
            <a:r>
              <a:rPr lang="fr-FR" sz="3600" b="1" baseline="30000" dirty="0" smtClean="0">
                <a:solidFill>
                  <a:schemeClr val="bg1"/>
                </a:solidFill>
              </a:rPr>
              <a:t>1,2</a:t>
            </a:r>
            <a:r>
              <a:rPr lang="fr-FR" sz="3600" b="1" dirty="0" smtClean="0">
                <a:solidFill>
                  <a:schemeClr val="bg1"/>
                </a:solidFill>
              </a:rPr>
              <a:t>, Marion Fischer-Le </a:t>
            </a:r>
            <a:r>
              <a:rPr lang="fr-FR" sz="3600" b="1" dirty="0" err="1" smtClean="0">
                <a:solidFill>
                  <a:schemeClr val="bg1"/>
                </a:solidFill>
              </a:rPr>
              <a:t>Saux</a:t>
            </a:r>
            <a:r>
              <a:rPr lang="fr-FR" sz="3600" b="1" baseline="30000" dirty="0">
                <a:solidFill>
                  <a:schemeClr val="bg1"/>
                </a:solidFill>
              </a:rPr>
              <a:t> 1</a:t>
            </a:r>
            <a:r>
              <a:rPr lang="fr-FR" sz="3600" b="1" dirty="0" smtClean="0">
                <a:solidFill>
                  <a:schemeClr val="bg1"/>
                </a:solidFill>
              </a:rPr>
              <a:t>, Claire Lemaitre</a:t>
            </a:r>
            <a:r>
              <a:rPr lang="fr-FR" sz="3600" b="1" baseline="30000" dirty="0">
                <a:solidFill>
                  <a:schemeClr val="bg1"/>
                </a:solidFill>
              </a:rPr>
              <a:t> </a:t>
            </a:r>
            <a:r>
              <a:rPr lang="fr-FR" sz="3600" b="1" baseline="30000" dirty="0" smtClean="0">
                <a:solidFill>
                  <a:schemeClr val="bg1"/>
                </a:solidFill>
              </a:rPr>
              <a:t>3</a:t>
            </a:r>
            <a:r>
              <a:rPr lang="fr-FR" sz="3600" b="1" dirty="0" smtClean="0">
                <a:solidFill>
                  <a:schemeClr val="bg1"/>
                </a:solidFill>
              </a:rPr>
              <a:t>, </a:t>
            </a:r>
            <a:r>
              <a:rPr lang="fr-FR" sz="3600" b="1" dirty="0">
                <a:solidFill>
                  <a:schemeClr val="bg1"/>
                </a:solidFill>
              </a:rPr>
              <a:t>Gilles </a:t>
            </a:r>
            <a:r>
              <a:rPr lang="fr-FR" sz="3600" b="1" dirty="0" err="1" smtClean="0">
                <a:solidFill>
                  <a:schemeClr val="bg1"/>
                </a:solidFill>
              </a:rPr>
              <a:t>Hunault</a:t>
            </a:r>
            <a:r>
              <a:rPr lang="fr-FR" sz="3600" b="1" baseline="30000" dirty="0">
                <a:solidFill>
                  <a:schemeClr val="bg1"/>
                </a:solidFill>
              </a:rPr>
              <a:t> </a:t>
            </a:r>
            <a:r>
              <a:rPr lang="fr-FR" sz="3600" b="1" baseline="30000" dirty="0" smtClean="0">
                <a:solidFill>
                  <a:schemeClr val="bg1"/>
                </a:solidFill>
              </a:rPr>
              <a:t>4</a:t>
            </a:r>
            <a:r>
              <a:rPr lang="fr-FR" sz="3600" b="1" dirty="0" smtClean="0">
                <a:solidFill>
                  <a:schemeClr val="bg1"/>
                </a:solidFill>
              </a:rPr>
              <a:t>, </a:t>
            </a:r>
            <a:r>
              <a:rPr lang="fr-FR" sz="3600" b="1" dirty="0">
                <a:solidFill>
                  <a:schemeClr val="bg1"/>
                </a:solidFill>
              </a:rPr>
              <a:t>Matthieu </a:t>
            </a:r>
            <a:r>
              <a:rPr lang="fr-FR" sz="3600" b="1" dirty="0" err="1" smtClean="0">
                <a:solidFill>
                  <a:schemeClr val="bg1"/>
                </a:solidFill>
              </a:rPr>
              <a:t>Barret</a:t>
            </a:r>
            <a:r>
              <a:rPr lang="fr-FR" sz="3600" b="1" baseline="30000" dirty="0">
                <a:solidFill>
                  <a:schemeClr val="bg1"/>
                </a:solidFill>
              </a:rPr>
              <a:t> </a:t>
            </a:r>
            <a:r>
              <a:rPr lang="fr-FR" sz="3600" b="1" baseline="30000" dirty="0" smtClean="0">
                <a:solidFill>
                  <a:schemeClr val="bg1"/>
                </a:solidFill>
              </a:rPr>
              <a:t>1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63203" y="3365387"/>
            <a:ext cx="2023068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solidFill>
                  <a:schemeClr val="bg1"/>
                </a:solidFill>
              </a:rPr>
              <a:t>1 IRHS</a:t>
            </a:r>
            <a:r>
              <a:rPr lang="fr-FR" sz="2200" dirty="0">
                <a:solidFill>
                  <a:schemeClr val="bg1"/>
                </a:solidFill>
              </a:rPr>
              <a:t>, INRA, AGROCAMPUS-Ouest, Université d’Angers, SFR 4207 QUASAV </a:t>
            </a:r>
            <a:r>
              <a:rPr lang="fr-FR" sz="2200" dirty="0" smtClean="0">
                <a:solidFill>
                  <a:schemeClr val="bg1"/>
                </a:solidFill>
              </a:rPr>
              <a:t>, 42 rue Georges Morel, 49071 </a:t>
            </a:r>
            <a:r>
              <a:rPr lang="fr-FR" sz="2200" dirty="0" err="1" smtClean="0">
                <a:solidFill>
                  <a:schemeClr val="bg1"/>
                </a:solidFill>
              </a:rPr>
              <a:t>Beaucouzé</a:t>
            </a:r>
            <a:r>
              <a:rPr lang="fr-FR" sz="2200" dirty="0" smtClean="0">
                <a:solidFill>
                  <a:schemeClr val="bg1"/>
                </a:solidFill>
              </a:rPr>
              <a:t> cedex, France </a:t>
            </a:r>
          </a:p>
          <a:p>
            <a:r>
              <a:rPr lang="fr-FR" sz="2200" dirty="0">
                <a:solidFill>
                  <a:schemeClr val="bg1"/>
                </a:solidFill>
              </a:rPr>
              <a:t>2 LERIA - Université d'Angers - Université Bretagne Loire, 2 bd Lavoisier, 49045 Angers, France </a:t>
            </a:r>
            <a:endParaRPr lang="fr-FR" sz="2200" dirty="0" smtClean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</a:rPr>
              <a:t>3 </a:t>
            </a:r>
            <a:r>
              <a:rPr lang="fr-FR" sz="2200" dirty="0">
                <a:solidFill>
                  <a:schemeClr val="bg1"/>
                </a:solidFill>
              </a:rPr>
              <a:t>INRIA, IRISA, </a:t>
            </a:r>
            <a:r>
              <a:rPr lang="fr-FR" sz="2200" dirty="0" err="1">
                <a:solidFill>
                  <a:schemeClr val="bg1"/>
                </a:solidFill>
              </a:rPr>
              <a:t>GenScale</a:t>
            </a:r>
            <a:r>
              <a:rPr lang="fr-FR" sz="2200" dirty="0">
                <a:solidFill>
                  <a:schemeClr val="bg1"/>
                </a:solidFill>
              </a:rPr>
              <a:t>, Campus de Beaulieu, Rennes, 35042, France</a:t>
            </a:r>
          </a:p>
          <a:p>
            <a:r>
              <a:rPr lang="fr-FR" sz="2200" dirty="0" smtClean="0">
                <a:solidFill>
                  <a:schemeClr val="bg1"/>
                </a:solidFill>
              </a:rPr>
              <a:t>4 HIFIH </a:t>
            </a:r>
            <a:r>
              <a:rPr lang="fr-FR" sz="2200" dirty="0" err="1">
                <a:solidFill>
                  <a:schemeClr val="bg1"/>
                </a:solidFill>
              </a:rPr>
              <a:t>laboratory</a:t>
            </a:r>
            <a:r>
              <a:rPr lang="fr-FR" sz="2200" dirty="0">
                <a:solidFill>
                  <a:schemeClr val="bg1"/>
                </a:solidFill>
              </a:rPr>
              <a:t>, Angers </a:t>
            </a:r>
            <a:r>
              <a:rPr lang="fr-FR" sz="2200" dirty="0" err="1">
                <a:solidFill>
                  <a:schemeClr val="bg1"/>
                </a:solidFill>
              </a:rPr>
              <a:t>University</a:t>
            </a:r>
            <a:r>
              <a:rPr lang="fr-FR" sz="2200" dirty="0">
                <a:solidFill>
                  <a:schemeClr val="bg1"/>
                </a:solidFill>
              </a:rPr>
              <a:t>, Bretagne Loire </a:t>
            </a:r>
            <a:r>
              <a:rPr lang="fr-FR" sz="2200" dirty="0" err="1">
                <a:solidFill>
                  <a:schemeClr val="bg1"/>
                </a:solidFill>
              </a:rPr>
              <a:t>University</a:t>
            </a:r>
            <a:r>
              <a:rPr lang="fr-FR" sz="2200" dirty="0">
                <a:solidFill>
                  <a:schemeClr val="bg1"/>
                </a:solidFill>
              </a:rPr>
              <a:t>, Angers, </a:t>
            </a:r>
            <a:r>
              <a:rPr lang="fr-FR" sz="2200" dirty="0" smtClean="0">
                <a:solidFill>
                  <a:schemeClr val="bg1"/>
                </a:solidFill>
              </a:rPr>
              <a:t>France</a:t>
            </a:r>
            <a:endParaRPr lang="fr-FR" sz="2200" dirty="0">
              <a:solidFill>
                <a:schemeClr val="bg1"/>
              </a:solidFill>
            </a:endParaRPr>
          </a:p>
          <a:p>
            <a:endParaRPr lang="fr-FR" sz="2500" dirty="0" smtClean="0">
              <a:solidFill>
                <a:schemeClr val="bg1"/>
              </a:solidFill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37719" y="4987584"/>
            <a:ext cx="7259392" cy="2448000"/>
            <a:chOff x="-663631" y="5651978"/>
            <a:chExt cx="8029591" cy="3253860"/>
          </a:xfrm>
        </p:grpSpPr>
        <p:sp>
          <p:nvSpPr>
            <p:cNvPr id="37" name="Rectangle 36"/>
            <p:cNvSpPr/>
            <p:nvPr/>
          </p:nvSpPr>
          <p:spPr>
            <a:xfrm>
              <a:off x="-627869" y="5651978"/>
              <a:ext cx="7794619" cy="32538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25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663631" y="6002819"/>
              <a:ext cx="8029591" cy="2400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/>
                <a:t>A very common </a:t>
              </a:r>
              <a:r>
                <a:rPr lang="en-US" sz="4800" b="1" dirty="0" smtClean="0"/>
                <a:t>question :</a:t>
              </a:r>
            </a:p>
            <a:p>
              <a:endParaRPr lang="en-US" sz="1500" b="1" dirty="0"/>
            </a:p>
            <a:p>
              <a:pPr algn="ctr"/>
              <a:r>
                <a:rPr lang="fr-FR" altLang="fr-FR" sz="4800" b="1" dirty="0"/>
                <a:t>2 </a:t>
              </a:r>
              <a:r>
                <a:rPr lang="fr-FR" altLang="fr-FR" sz="4800" b="1" dirty="0" err="1" smtClean="0"/>
                <a:t>genomes</a:t>
              </a:r>
              <a:r>
                <a:rPr lang="fr-FR" altLang="fr-FR" sz="4800" b="1" dirty="0" smtClean="0"/>
                <a:t>, </a:t>
              </a:r>
              <a:r>
                <a:rPr lang="fr-FR" altLang="fr-FR" sz="4800" b="1" dirty="0" err="1"/>
                <a:t>same</a:t>
              </a:r>
              <a:r>
                <a:rPr lang="fr-FR" altLang="fr-FR" sz="4800" b="1" dirty="0"/>
                <a:t> </a:t>
              </a:r>
              <a:r>
                <a:rPr lang="fr-FR" altLang="fr-FR" sz="4800" b="1" dirty="0" err="1"/>
                <a:t>species</a:t>
              </a:r>
              <a:r>
                <a:rPr lang="fr-FR" altLang="fr-FR" sz="4800" b="1" dirty="0"/>
                <a:t> </a:t>
              </a:r>
              <a:r>
                <a:rPr lang="fr-FR" altLang="fr-FR" sz="4800" b="1" dirty="0" smtClean="0"/>
                <a:t>?</a:t>
              </a:r>
              <a:endParaRPr lang="en-US" sz="4800" dirty="0"/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8" t="24340" r="10881" b="12055"/>
          <a:stretch/>
        </p:blipFill>
        <p:spPr>
          <a:xfrm>
            <a:off x="4352780" y="40613306"/>
            <a:ext cx="2865765" cy="1809957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7283248" y="4987584"/>
            <a:ext cx="17734460" cy="24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25"/>
          </a:p>
        </p:txBody>
      </p:sp>
      <p:sp>
        <p:nvSpPr>
          <p:cNvPr id="92" name="Rectangle 91"/>
          <p:cNvSpPr/>
          <p:nvPr/>
        </p:nvSpPr>
        <p:spPr>
          <a:xfrm>
            <a:off x="7362969" y="4958434"/>
            <a:ext cx="177344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A </a:t>
            </a:r>
            <a:r>
              <a:rPr lang="en-US" sz="4800" b="1" dirty="0" smtClean="0"/>
              <a:t>measure </a:t>
            </a:r>
            <a:r>
              <a:rPr lang="en-US" sz="4800" b="1" dirty="0"/>
              <a:t>widely used </a:t>
            </a:r>
            <a:r>
              <a:rPr lang="en-US" sz="4800" b="1" dirty="0" smtClean="0"/>
              <a:t>by taxonomists : </a:t>
            </a:r>
            <a:r>
              <a:rPr lang="en-US" sz="4800" b="1" dirty="0" err="1" smtClean="0"/>
              <a:t>ANIb</a:t>
            </a:r>
            <a:r>
              <a:rPr lang="en-US" sz="4800" b="1" dirty="0" smtClean="0"/>
              <a:t> </a:t>
            </a:r>
            <a:r>
              <a:rPr lang="fr-FR" altLang="fr-FR" sz="3800" dirty="0" smtClean="0"/>
              <a:t>(</a:t>
            </a:r>
            <a:r>
              <a:rPr lang="fr-FR" altLang="fr-FR" sz="3800" dirty="0" err="1" smtClean="0"/>
              <a:t>Average</a:t>
            </a:r>
            <a:r>
              <a:rPr lang="fr-FR" altLang="fr-FR" sz="3800" dirty="0" smtClean="0"/>
              <a:t> </a:t>
            </a:r>
            <a:r>
              <a:rPr lang="fr-FR" altLang="fr-FR" sz="3800" dirty="0" err="1"/>
              <a:t>Nucleotidic</a:t>
            </a:r>
            <a:r>
              <a:rPr lang="fr-FR" altLang="fr-FR" sz="3800" dirty="0"/>
              <a:t> </a:t>
            </a:r>
            <a:r>
              <a:rPr lang="fr-FR" altLang="fr-FR" sz="3800" dirty="0" err="1"/>
              <a:t>Identity</a:t>
            </a:r>
            <a:r>
              <a:rPr lang="fr-FR" altLang="fr-FR" sz="3800" dirty="0" smtClean="0"/>
              <a:t>)            	- </a:t>
            </a:r>
            <a:r>
              <a:rPr lang="fr-FR" altLang="fr-FR" sz="4800" dirty="0" err="1" smtClean="0"/>
              <a:t>Homology</a:t>
            </a:r>
            <a:r>
              <a:rPr lang="fr-FR" altLang="fr-FR" sz="4800" dirty="0" smtClean="0"/>
              <a:t> </a:t>
            </a:r>
            <a:r>
              <a:rPr lang="fr-FR" altLang="fr-FR" sz="4800" dirty="0" err="1" smtClean="0"/>
              <a:t>search</a:t>
            </a:r>
            <a:r>
              <a:rPr lang="fr-FR" altLang="fr-FR" sz="4800" dirty="0" smtClean="0"/>
              <a:t> (BLAST)</a:t>
            </a:r>
            <a:endParaRPr lang="fr-FR" altLang="fr-FR" sz="4800" dirty="0"/>
          </a:p>
          <a:p>
            <a:r>
              <a:rPr lang="fr-FR" altLang="fr-FR" sz="4800" dirty="0" smtClean="0"/>
              <a:t>	- </a:t>
            </a:r>
            <a:r>
              <a:rPr lang="fr-FR" altLang="fr-FR" sz="4800" dirty="0" err="1"/>
              <a:t>Problem</a:t>
            </a:r>
            <a:r>
              <a:rPr lang="fr-FR" altLang="fr-FR" sz="4800" dirty="0"/>
              <a:t> : </a:t>
            </a:r>
            <a:r>
              <a:rPr lang="fr-FR" altLang="fr-FR" sz="4800" dirty="0" smtClean="0"/>
              <a:t>Time-</a:t>
            </a:r>
            <a:r>
              <a:rPr lang="fr-FR" altLang="fr-FR" sz="4800" dirty="0" err="1" smtClean="0"/>
              <a:t>consuming</a:t>
            </a:r>
            <a:endParaRPr lang="fr-FR" altLang="fr-FR" sz="4800" dirty="0"/>
          </a:p>
        </p:txBody>
      </p:sp>
      <p:grpSp>
        <p:nvGrpSpPr>
          <p:cNvPr id="30" name="Groupe 29"/>
          <p:cNvGrpSpPr/>
          <p:nvPr/>
        </p:nvGrpSpPr>
        <p:grpSpPr>
          <a:xfrm>
            <a:off x="18685541" y="6248921"/>
            <a:ext cx="1181464" cy="1016559"/>
            <a:chOff x="25757668" y="6480308"/>
            <a:chExt cx="1994564" cy="1911346"/>
          </a:xfrm>
        </p:grpSpPr>
        <p:sp>
          <p:nvSpPr>
            <p:cNvPr id="5" name="Ellipse 4"/>
            <p:cNvSpPr/>
            <p:nvPr/>
          </p:nvSpPr>
          <p:spPr>
            <a:xfrm>
              <a:off x="26048104" y="6949071"/>
              <a:ext cx="1413692" cy="144258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25"/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26430914" y="7381120"/>
              <a:ext cx="648072" cy="252000"/>
              <a:chOff x="26427136" y="7381162"/>
              <a:chExt cx="648072" cy="216036"/>
            </a:xfrm>
          </p:grpSpPr>
          <p:sp>
            <p:nvSpPr>
              <p:cNvPr id="8" name="Ellipse 7"/>
              <p:cNvSpPr/>
              <p:nvPr/>
            </p:nvSpPr>
            <p:spPr>
              <a:xfrm>
                <a:off x="26427136" y="7381172"/>
                <a:ext cx="144016" cy="21602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8025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26931192" y="7381162"/>
                <a:ext cx="144016" cy="2160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8025"/>
              </a:p>
            </p:txBody>
          </p:sp>
        </p:grpSp>
        <p:grpSp>
          <p:nvGrpSpPr>
            <p:cNvPr id="20" name="Groupe 19"/>
            <p:cNvGrpSpPr/>
            <p:nvPr/>
          </p:nvGrpSpPr>
          <p:grpSpPr>
            <a:xfrm>
              <a:off x="25757668" y="6480308"/>
              <a:ext cx="1994564" cy="914400"/>
              <a:chOff x="25757668" y="6480308"/>
              <a:chExt cx="1994564" cy="914400"/>
            </a:xfrm>
          </p:grpSpPr>
          <p:sp>
            <p:nvSpPr>
              <p:cNvPr id="11" name="Arc 10"/>
              <p:cNvSpPr/>
              <p:nvPr/>
            </p:nvSpPr>
            <p:spPr>
              <a:xfrm rot="4275938">
                <a:off x="25757668" y="6480308"/>
                <a:ext cx="914400" cy="914400"/>
              </a:xfrm>
              <a:prstGeom prst="arc">
                <a:avLst>
                  <a:gd name="adj1" fmla="val 19580229"/>
                  <a:gd name="adj2" fmla="val 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8025"/>
              </a:p>
            </p:txBody>
          </p:sp>
          <p:sp>
            <p:nvSpPr>
              <p:cNvPr id="64" name="Arc 63"/>
              <p:cNvSpPr/>
              <p:nvPr/>
            </p:nvSpPr>
            <p:spPr>
              <a:xfrm rot="17324062" flipH="1">
                <a:off x="26837832" y="6480308"/>
                <a:ext cx="914400" cy="914400"/>
              </a:xfrm>
              <a:prstGeom prst="arc">
                <a:avLst>
                  <a:gd name="adj1" fmla="val 19580229"/>
                  <a:gd name="adj2" fmla="val 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8025"/>
              </a:p>
            </p:txBody>
          </p:sp>
        </p:grpSp>
        <p:sp>
          <p:nvSpPr>
            <p:cNvPr id="21" name="Arc 20"/>
            <p:cNvSpPr/>
            <p:nvPr/>
          </p:nvSpPr>
          <p:spPr>
            <a:xfrm>
              <a:off x="26392462" y="7788028"/>
              <a:ext cx="724977" cy="602036"/>
            </a:xfrm>
            <a:prstGeom prst="arc">
              <a:avLst>
                <a:gd name="adj1" fmla="val 10832477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8025"/>
            </a:p>
          </p:txBody>
        </p:sp>
        <p:grpSp>
          <p:nvGrpSpPr>
            <p:cNvPr id="29" name="Groupe 28"/>
            <p:cNvGrpSpPr/>
            <p:nvPr/>
          </p:nvGrpSpPr>
          <p:grpSpPr>
            <a:xfrm>
              <a:off x="26355128" y="8080475"/>
              <a:ext cx="799644" cy="18002"/>
              <a:chOff x="26355128" y="8080475"/>
              <a:chExt cx="799644" cy="18002"/>
            </a:xfrm>
          </p:grpSpPr>
          <p:cxnSp>
            <p:nvCxnSpPr>
              <p:cNvPr id="24" name="Connecteur droit 23"/>
              <p:cNvCxnSpPr/>
              <p:nvPr/>
            </p:nvCxnSpPr>
            <p:spPr>
              <a:xfrm>
                <a:off x="26355128" y="8080475"/>
                <a:ext cx="75786" cy="180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/>
              <p:cNvCxnSpPr/>
              <p:nvPr/>
            </p:nvCxnSpPr>
            <p:spPr>
              <a:xfrm flipH="1">
                <a:off x="27078986" y="8080475"/>
                <a:ext cx="75786" cy="180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Rectangle 35"/>
          <p:cNvSpPr/>
          <p:nvPr/>
        </p:nvSpPr>
        <p:spPr>
          <a:xfrm>
            <a:off x="72000" y="7642994"/>
            <a:ext cx="14654527" cy="2695009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25"/>
          </a:p>
        </p:txBody>
      </p:sp>
      <p:sp>
        <p:nvSpPr>
          <p:cNvPr id="93" name="Rectangle 92"/>
          <p:cNvSpPr/>
          <p:nvPr/>
        </p:nvSpPr>
        <p:spPr>
          <a:xfrm>
            <a:off x="14869986" y="7630813"/>
            <a:ext cx="15318175" cy="1006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944" b="1" dirty="0" smtClean="0">
                <a:solidFill>
                  <a:schemeClr val="bg1"/>
                </a:solidFill>
              </a:rPr>
              <a:t>A case study</a:t>
            </a:r>
            <a:endParaRPr lang="en-US" sz="5944" b="1" dirty="0">
              <a:solidFill>
                <a:schemeClr val="bg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2000" y="7630813"/>
            <a:ext cx="14632618" cy="1006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944" b="1" dirty="0" smtClean="0">
                <a:solidFill>
                  <a:schemeClr val="bg1"/>
                </a:solidFill>
              </a:rPr>
              <a:t>What </a:t>
            </a:r>
            <a:r>
              <a:rPr lang="en-US" sz="5944" b="1" dirty="0">
                <a:solidFill>
                  <a:schemeClr val="bg1"/>
                </a:solidFill>
              </a:rPr>
              <a:t>are shared </a:t>
            </a:r>
            <a:r>
              <a:rPr lang="en-US" sz="5944" b="1" dirty="0" smtClean="0">
                <a:solidFill>
                  <a:schemeClr val="bg1"/>
                </a:solidFill>
              </a:rPr>
              <a:t>k-</a:t>
            </a:r>
            <a:r>
              <a:rPr lang="en-US" sz="5944" b="1" dirty="0" err="1" smtClean="0">
                <a:solidFill>
                  <a:schemeClr val="bg1"/>
                </a:solidFill>
              </a:rPr>
              <a:t>mers</a:t>
            </a:r>
            <a:r>
              <a:rPr lang="en-US" sz="5944" b="1" dirty="0" smtClean="0">
                <a:solidFill>
                  <a:schemeClr val="bg1"/>
                </a:solidFill>
              </a:rPr>
              <a:t> ?</a:t>
            </a:r>
            <a:endParaRPr lang="en-US" sz="5944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2000" y="34741947"/>
            <a:ext cx="30124800" cy="3334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25"/>
          </a:p>
        </p:txBody>
      </p:sp>
      <p:sp>
        <p:nvSpPr>
          <p:cNvPr id="44" name="Rectangle 43"/>
          <p:cNvSpPr/>
          <p:nvPr/>
        </p:nvSpPr>
        <p:spPr>
          <a:xfrm>
            <a:off x="250631" y="34742087"/>
            <a:ext cx="27684723" cy="1007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89"/>
              </a:spcAft>
            </a:pPr>
            <a:r>
              <a:rPr lang="en-US" sz="5944" b="1" dirty="0" smtClean="0"/>
              <a:t>Conclusions</a:t>
            </a:r>
            <a:endParaRPr lang="en-US" sz="5944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8511442" y="3927839"/>
            <a:ext cx="12442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bg1"/>
                </a:solidFill>
              </a:rPr>
              <a:t>https://iris.angers.inra.fr/galaxypub-cfbp</a:t>
            </a:r>
            <a:r>
              <a:rPr lang="fr-FR" sz="4755" dirty="0" smtClean="0">
                <a:solidFill>
                  <a:schemeClr val="bg1"/>
                </a:solidFill>
              </a:rPr>
              <a:t>/</a:t>
            </a:r>
            <a:endParaRPr lang="fr-FR" sz="4755" dirty="0">
              <a:solidFill>
                <a:schemeClr val="bg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2000" y="38270107"/>
            <a:ext cx="30124800" cy="1884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25"/>
          </a:p>
        </p:txBody>
      </p:sp>
      <p:sp>
        <p:nvSpPr>
          <p:cNvPr id="135" name="Rectangle 134"/>
          <p:cNvSpPr/>
          <p:nvPr/>
        </p:nvSpPr>
        <p:spPr>
          <a:xfrm>
            <a:off x="94185" y="38237234"/>
            <a:ext cx="3008541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89"/>
              </a:spcAft>
            </a:pPr>
            <a:r>
              <a:rPr lang="en-US" sz="2800" b="1" dirty="0" smtClean="0"/>
              <a:t>References.</a:t>
            </a:r>
          </a:p>
          <a:p>
            <a:pPr>
              <a:spcAft>
                <a:spcPts val="1189"/>
              </a:spcAft>
            </a:pPr>
            <a:r>
              <a:rPr lang="en-US" sz="2000" b="1" dirty="0" smtClean="0"/>
              <a:t>Richter</a:t>
            </a:r>
            <a:r>
              <a:rPr lang="en-US" sz="2000" b="1" dirty="0"/>
              <a:t>, M., </a:t>
            </a:r>
            <a:r>
              <a:rPr lang="en-US" sz="2000" b="1" dirty="0" err="1"/>
              <a:t>Rossello</a:t>
            </a:r>
            <a:r>
              <a:rPr lang="en-US" sz="2000" b="1" dirty="0"/>
              <a:t>-Mora, R. : Shifting the genomic gold standard for the prokaryotic species definition</a:t>
            </a:r>
            <a:r>
              <a:rPr lang="en-US" sz="2000" b="1" dirty="0" smtClean="0"/>
              <a:t>. Proc </a:t>
            </a:r>
            <a:r>
              <a:rPr lang="en-US" sz="2000" b="1" dirty="0"/>
              <a:t>Natl </a:t>
            </a:r>
            <a:r>
              <a:rPr lang="en-US" sz="2000" b="1" dirty="0" err="1"/>
              <a:t>Acad</a:t>
            </a:r>
            <a:r>
              <a:rPr lang="en-US" sz="2000" b="1" dirty="0"/>
              <a:t> </a:t>
            </a:r>
            <a:r>
              <a:rPr lang="en-US" sz="2000" b="1" dirty="0" err="1"/>
              <a:t>Sci</a:t>
            </a:r>
            <a:r>
              <a:rPr lang="en-US" sz="2000" b="1" dirty="0"/>
              <a:t> USA 106 : 19126-19131. </a:t>
            </a:r>
            <a:r>
              <a:rPr lang="en-US" sz="2000" b="1" dirty="0" smtClean="0"/>
              <a:t>DOI </a:t>
            </a:r>
            <a:r>
              <a:rPr lang="en-US" sz="2000" b="1" dirty="0"/>
              <a:t>:</a:t>
            </a:r>
            <a:r>
              <a:rPr lang="en-US" sz="2000" b="1" dirty="0" smtClean="0"/>
              <a:t>10.1073/pnas.0906412106 (</a:t>
            </a:r>
            <a:r>
              <a:rPr lang="en-US" sz="2000" b="1" dirty="0"/>
              <a:t>2009</a:t>
            </a:r>
            <a:r>
              <a:rPr lang="en-US" sz="2000" b="1" dirty="0" smtClean="0"/>
              <a:t>)</a:t>
            </a:r>
          </a:p>
          <a:p>
            <a:pPr>
              <a:spcAft>
                <a:spcPts val="1189"/>
              </a:spcAft>
            </a:pPr>
            <a:r>
              <a:rPr lang="en-US" sz="2000" b="1" dirty="0"/>
              <a:t>Pritchard Leighton and Glover, Rachel H. and </a:t>
            </a:r>
            <a:r>
              <a:rPr lang="en-US" sz="2000" b="1" dirty="0" err="1"/>
              <a:t>Humphris</a:t>
            </a:r>
            <a:r>
              <a:rPr lang="en-US" sz="2000" b="1" dirty="0"/>
              <a:t>, Sonia and Elphinstone, John G. and </a:t>
            </a:r>
            <a:r>
              <a:rPr lang="en-US" sz="2000" b="1" dirty="0" err="1"/>
              <a:t>Toth</a:t>
            </a:r>
            <a:r>
              <a:rPr lang="en-US" sz="2000" b="1" dirty="0"/>
              <a:t>, Ian </a:t>
            </a:r>
            <a:r>
              <a:rPr lang="en-US" sz="2000" b="1" dirty="0" smtClean="0"/>
              <a:t>K</a:t>
            </a:r>
            <a:r>
              <a:rPr lang="en-US" sz="2000" b="1" dirty="0"/>
              <a:t> </a:t>
            </a:r>
            <a:r>
              <a:rPr lang="en-US" sz="2000" b="1" dirty="0" smtClean="0"/>
              <a:t>: Genomics </a:t>
            </a:r>
            <a:r>
              <a:rPr lang="en-US" sz="2000" b="1" dirty="0"/>
              <a:t>and taxonomy in diagnostics for food security: soft-rotting </a:t>
            </a:r>
            <a:r>
              <a:rPr lang="en-US" sz="2000" b="1" dirty="0" err="1"/>
              <a:t>enterobacterial</a:t>
            </a:r>
            <a:r>
              <a:rPr lang="en-US" sz="2000" b="1" dirty="0"/>
              <a:t> plant </a:t>
            </a:r>
            <a:r>
              <a:rPr lang="en-US" sz="2000" b="1" dirty="0" smtClean="0"/>
              <a:t>pathogens. </a:t>
            </a:r>
            <a:r>
              <a:rPr lang="en-US" sz="2000" b="1" dirty="0"/>
              <a:t>Anal. Methods, 2016,8, </a:t>
            </a:r>
            <a:r>
              <a:rPr lang="en-US" sz="2000" b="1" dirty="0" smtClean="0"/>
              <a:t>12-24. DOI</a:t>
            </a:r>
            <a:r>
              <a:rPr lang="en-US" sz="2000" b="1" dirty="0"/>
              <a:t>: </a:t>
            </a:r>
            <a:r>
              <a:rPr lang="en-US" sz="2000" b="1" dirty="0" smtClean="0"/>
              <a:t>10.1039/C5AY02550H </a:t>
            </a:r>
            <a:r>
              <a:rPr lang="en-US" sz="2000" b="1" dirty="0"/>
              <a:t>(2016) </a:t>
            </a:r>
            <a:endParaRPr lang="en-US" sz="2000" b="1" dirty="0" smtClean="0"/>
          </a:p>
          <a:p>
            <a:pPr>
              <a:spcAft>
                <a:spcPts val="1189"/>
              </a:spcAft>
            </a:pPr>
            <a:r>
              <a:rPr lang="en-US" sz="2000" b="1" dirty="0"/>
              <a:t>Benoit G, </a:t>
            </a:r>
            <a:r>
              <a:rPr lang="en-US" sz="2000" b="1" dirty="0" err="1"/>
              <a:t>Peterlongo</a:t>
            </a:r>
            <a:r>
              <a:rPr lang="en-US" sz="2000" b="1" dirty="0"/>
              <a:t> P, </a:t>
            </a:r>
            <a:r>
              <a:rPr lang="en-US" sz="2000" b="1" dirty="0" err="1"/>
              <a:t>Mariadassou</a:t>
            </a:r>
            <a:r>
              <a:rPr lang="en-US" sz="2000" b="1" dirty="0"/>
              <a:t> M, </a:t>
            </a:r>
            <a:r>
              <a:rPr lang="en-US" sz="2000" b="1" dirty="0" err="1"/>
              <a:t>Drezen</a:t>
            </a:r>
            <a:r>
              <a:rPr lang="en-US" sz="2000" b="1" dirty="0"/>
              <a:t> E, </a:t>
            </a:r>
            <a:r>
              <a:rPr lang="en-US" sz="2000" b="1" dirty="0" err="1"/>
              <a:t>Schbath</a:t>
            </a:r>
            <a:r>
              <a:rPr lang="en-US" sz="2000" b="1" dirty="0"/>
              <a:t> S, </a:t>
            </a:r>
            <a:r>
              <a:rPr lang="en-US" sz="2000" b="1" dirty="0" err="1"/>
              <a:t>Lavenier</a:t>
            </a:r>
            <a:r>
              <a:rPr lang="en-US" sz="2000" b="1" dirty="0"/>
              <a:t> D, Lemaitre C. </a:t>
            </a:r>
            <a:r>
              <a:rPr lang="en-US" sz="2000" b="1" dirty="0" smtClean="0"/>
              <a:t>: Multiple </a:t>
            </a:r>
            <a:r>
              <a:rPr lang="en-US" sz="2000" b="1" dirty="0"/>
              <a:t>comparative metagenomics using multiset k-</a:t>
            </a:r>
            <a:r>
              <a:rPr lang="en-US" sz="2000" b="1" dirty="0" err="1"/>
              <a:t>mer</a:t>
            </a:r>
            <a:r>
              <a:rPr lang="en-US" sz="2000" b="1" dirty="0"/>
              <a:t> counting. </a:t>
            </a:r>
            <a:r>
              <a:rPr lang="en-US" sz="2000" b="1" dirty="0" err="1"/>
              <a:t>PeerJ</a:t>
            </a:r>
            <a:r>
              <a:rPr lang="en-US" sz="2000" b="1" dirty="0"/>
              <a:t> Computer Science </a:t>
            </a:r>
            <a:r>
              <a:rPr lang="en-US" sz="2000" b="1" dirty="0" smtClean="0"/>
              <a:t>2:e94. </a:t>
            </a:r>
            <a:r>
              <a:rPr lang="en-US" sz="2000" b="1" dirty="0"/>
              <a:t>DOI : 10.7717/peerj-cs.94 (2016) </a:t>
            </a:r>
            <a:endParaRPr lang="en-US" sz="2000" b="1" dirty="0" smtClean="0"/>
          </a:p>
        </p:txBody>
      </p:sp>
      <p:sp>
        <p:nvSpPr>
          <p:cNvPr id="57" name="ZoneTexte 56"/>
          <p:cNvSpPr txBox="1"/>
          <p:nvPr/>
        </p:nvSpPr>
        <p:spPr>
          <a:xfrm>
            <a:off x="1042440" y="35642498"/>
            <a:ext cx="28546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err="1" smtClean="0"/>
              <a:t>Shared</a:t>
            </a:r>
            <a:r>
              <a:rPr lang="fr-FR" sz="4800" dirty="0" smtClean="0"/>
              <a:t> </a:t>
            </a:r>
            <a:r>
              <a:rPr lang="fr-FR" sz="4800" dirty="0" err="1" smtClean="0"/>
              <a:t>K-mers</a:t>
            </a:r>
            <a:r>
              <a:rPr lang="fr-FR" sz="4800" dirty="0" smtClean="0"/>
              <a:t> </a:t>
            </a:r>
            <a:r>
              <a:rPr lang="en-US" sz="4800" dirty="0"/>
              <a:t>is a good estimate of the phylogenetic </a:t>
            </a:r>
            <a:r>
              <a:rPr lang="en-US" sz="4800" dirty="0" smtClean="0"/>
              <a:t>distance </a:t>
            </a:r>
            <a:r>
              <a:rPr lang="en-US" sz="4800" dirty="0"/>
              <a:t>between </a:t>
            </a:r>
            <a:r>
              <a:rPr lang="en-US" sz="4800" dirty="0" smtClean="0"/>
              <a:t>closely related genomic sequences</a:t>
            </a:r>
          </a:p>
          <a:p>
            <a:r>
              <a:rPr lang="fr-FR" sz="4800" dirty="0" err="1" smtClean="0"/>
              <a:t>Shared</a:t>
            </a:r>
            <a:r>
              <a:rPr lang="fr-FR" sz="4800" dirty="0" smtClean="0"/>
              <a:t> </a:t>
            </a:r>
            <a:r>
              <a:rPr lang="fr-FR" sz="4800" dirty="0" err="1" smtClean="0"/>
              <a:t>K-mers</a:t>
            </a:r>
            <a:r>
              <a:rPr lang="fr-FR" sz="4800" dirty="0" smtClean="0"/>
              <a:t> </a:t>
            </a:r>
            <a:r>
              <a:rPr lang="fr-FR" sz="4800" dirty="0" err="1" smtClean="0"/>
              <a:t>allows</a:t>
            </a:r>
            <a:r>
              <a:rPr lang="fr-FR" sz="4800" dirty="0" smtClean="0"/>
              <a:t> </a:t>
            </a:r>
            <a:r>
              <a:rPr lang="fr-FR" sz="4800" dirty="0" err="1"/>
              <a:t>very</a:t>
            </a:r>
            <a:r>
              <a:rPr lang="fr-FR" sz="4800" dirty="0"/>
              <a:t> </a:t>
            </a:r>
            <a:r>
              <a:rPr lang="fr-FR" sz="4800" dirty="0" err="1"/>
              <a:t>fast</a:t>
            </a:r>
            <a:r>
              <a:rPr lang="fr-FR" sz="4800" dirty="0"/>
              <a:t> </a:t>
            </a:r>
            <a:r>
              <a:rPr lang="fr-FR" sz="4800" dirty="0" err="1" smtClean="0"/>
              <a:t>taxonomic</a:t>
            </a:r>
            <a:r>
              <a:rPr lang="fr-FR" sz="4800" dirty="0" smtClean="0"/>
              <a:t> assignement</a:t>
            </a:r>
            <a:endParaRPr lang="fr-FR" sz="4800" dirty="0"/>
          </a:p>
          <a:p>
            <a:r>
              <a:rPr lang="fr-FR" sz="4800" dirty="0" smtClean="0"/>
              <a:t>Circle packing </a:t>
            </a:r>
            <a:r>
              <a:rPr lang="fr-FR" sz="4800" dirty="0" err="1" smtClean="0"/>
              <a:t>representation</a:t>
            </a:r>
            <a:r>
              <a:rPr lang="fr-FR" sz="4800" dirty="0" smtClean="0"/>
              <a:t> </a:t>
            </a:r>
            <a:r>
              <a:rPr lang="fr-FR" sz="4800" dirty="0" err="1" smtClean="0"/>
              <a:t>improves</a:t>
            </a:r>
            <a:r>
              <a:rPr lang="fr-FR" sz="4800" dirty="0" smtClean="0"/>
              <a:t> </a:t>
            </a:r>
            <a:r>
              <a:rPr lang="fr-FR" sz="4800" dirty="0" err="1" smtClean="0"/>
              <a:t>visualization</a:t>
            </a:r>
            <a:r>
              <a:rPr lang="fr-FR" sz="4800" dirty="0" smtClean="0"/>
              <a:t> of large </a:t>
            </a:r>
            <a:r>
              <a:rPr lang="fr-FR" sz="4800" dirty="0" err="1" smtClean="0"/>
              <a:t>similarity</a:t>
            </a:r>
            <a:r>
              <a:rPr lang="fr-FR" sz="4800" dirty="0" smtClean="0"/>
              <a:t> matrix</a:t>
            </a:r>
            <a:endParaRPr lang="fr-FR" sz="4800" dirty="0"/>
          </a:p>
        </p:txBody>
      </p:sp>
      <p:sp>
        <p:nvSpPr>
          <p:cNvPr id="156" name="Rectangle 155"/>
          <p:cNvSpPr/>
          <p:nvPr/>
        </p:nvSpPr>
        <p:spPr>
          <a:xfrm>
            <a:off x="59344" y="31827183"/>
            <a:ext cx="14654719" cy="1006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944" b="1" dirty="0" smtClean="0">
                <a:solidFill>
                  <a:schemeClr val="bg1"/>
                </a:solidFill>
              </a:rPr>
              <a:t>Availability</a:t>
            </a:r>
            <a:endParaRPr lang="en-US" sz="5944" b="1" dirty="0">
              <a:solidFill>
                <a:schemeClr val="bg1"/>
              </a:solidFill>
            </a:endParaRPr>
          </a:p>
        </p:txBody>
      </p:sp>
      <p:grpSp>
        <p:nvGrpSpPr>
          <p:cNvPr id="163" name="Groupe 162"/>
          <p:cNvGrpSpPr/>
          <p:nvPr/>
        </p:nvGrpSpPr>
        <p:grpSpPr>
          <a:xfrm>
            <a:off x="437554" y="35874346"/>
            <a:ext cx="371825" cy="1855184"/>
            <a:chOff x="796082" y="36365431"/>
            <a:chExt cx="301374" cy="1640254"/>
          </a:xfrm>
        </p:grpSpPr>
        <p:sp>
          <p:nvSpPr>
            <p:cNvPr id="164" name="Ellipse 163"/>
            <p:cNvSpPr/>
            <p:nvPr/>
          </p:nvSpPr>
          <p:spPr>
            <a:xfrm>
              <a:off x="796082" y="36999600"/>
              <a:ext cx="288000" cy="28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25"/>
            </a:p>
          </p:txBody>
        </p:sp>
        <p:sp>
          <p:nvSpPr>
            <p:cNvPr id="165" name="Ellipse 164"/>
            <p:cNvSpPr/>
            <p:nvPr/>
          </p:nvSpPr>
          <p:spPr>
            <a:xfrm>
              <a:off x="796083" y="37717685"/>
              <a:ext cx="288000" cy="28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25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809456" y="36365431"/>
              <a:ext cx="288000" cy="28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25"/>
            </a:p>
          </p:txBody>
        </p:sp>
      </p:grpSp>
      <p:pic>
        <p:nvPicPr>
          <p:cNvPr id="66" name="Imag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811" y="32993856"/>
            <a:ext cx="1723076" cy="1308048"/>
          </a:xfrm>
          <a:prstGeom prst="rect">
            <a:avLst/>
          </a:prstGeom>
        </p:spPr>
      </p:pic>
      <p:sp>
        <p:nvSpPr>
          <p:cNvPr id="170" name="ZoneTexte 169"/>
          <p:cNvSpPr txBox="1"/>
          <p:nvPr/>
        </p:nvSpPr>
        <p:spPr>
          <a:xfrm>
            <a:off x="97923" y="33539965"/>
            <a:ext cx="14733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 err="1" smtClean="0"/>
              <a:t>Galaxy</a:t>
            </a:r>
            <a:r>
              <a:rPr lang="fr-FR" sz="4000" i="1" dirty="0" smtClean="0"/>
              <a:t> interface</a:t>
            </a:r>
            <a:r>
              <a:rPr lang="fr-FR" sz="4000" dirty="0" smtClean="0"/>
              <a:t>: https</a:t>
            </a:r>
            <a:r>
              <a:rPr lang="fr-FR" sz="4000" dirty="0"/>
              <a:t>://iris.angers.inra.fr/galaxypub-cfbp</a:t>
            </a:r>
            <a:r>
              <a:rPr lang="fr-FR" sz="4800" dirty="0" smtClean="0"/>
              <a:t>/</a:t>
            </a:r>
            <a:endParaRPr lang="fr-FR" sz="4800" dirty="0"/>
          </a:p>
        </p:txBody>
      </p:sp>
      <p:grpSp>
        <p:nvGrpSpPr>
          <p:cNvPr id="25" name="Groupe 24"/>
          <p:cNvGrpSpPr/>
          <p:nvPr/>
        </p:nvGrpSpPr>
        <p:grpSpPr>
          <a:xfrm>
            <a:off x="235480" y="8676209"/>
            <a:ext cx="14424022" cy="9534268"/>
            <a:chOff x="235480" y="8676209"/>
            <a:chExt cx="14424022" cy="9534268"/>
          </a:xfrm>
        </p:grpSpPr>
        <p:grpSp>
          <p:nvGrpSpPr>
            <p:cNvPr id="51" name="Groupe 50"/>
            <p:cNvGrpSpPr/>
            <p:nvPr/>
          </p:nvGrpSpPr>
          <p:grpSpPr>
            <a:xfrm>
              <a:off x="235480" y="8676209"/>
              <a:ext cx="14424022" cy="9534268"/>
              <a:chOff x="291946" y="8277199"/>
              <a:chExt cx="14424022" cy="9534268"/>
            </a:xfrm>
          </p:grpSpPr>
          <p:sp>
            <p:nvSpPr>
              <p:cNvPr id="151" name="Ellipse 150"/>
              <p:cNvSpPr/>
              <p:nvPr/>
            </p:nvSpPr>
            <p:spPr>
              <a:xfrm>
                <a:off x="8952558" y="9342352"/>
                <a:ext cx="5490607" cy="570156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30000"/>
                </a:schemeClr>
              </a:solidFill>
              <a:ln w="1270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874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5960">
                  <a:solidFill>
                    <a:prstClr val="white"/>
                  </a:solidFill>
                </a:endParaRPr>
              </a:p>
            </p:txBody>
          </p:sp>
          <p:sp>
            <p:nvSpPr>
              <p:cNvPr id="152" name="Ellipse 151"/>
              <p:cNvSpPr/>
              <p:nvPr/>
            </p:nvSpPr>
            <p:spPr>
              <a:xfrm>
                <a:off x="8952558" y="11774374"/>
                <a:ext cx="5543816" cy="60370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30000"/>
                </a:schemeClr>
              </a:solidFill>
              <a:ln w="1270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874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5960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Ellipse 144"/>
              <p:cNvSpPr/>
              <p:nvPr/>
            </p:nvSpPr>
            <p:spPr bwMode="auto">
              <a:xfrm>
                <a:off x="1821540" y="9876431"/>
                <a:ext cx="2567304" cy="2672575"/>
              </a:xfrm>
              <a:prstGeom prst="ellipse">
                <a:avLst/>
              </a:prstGeom>
              <a:noFill/>
              <a:ln w="1270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874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596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6" name="Picture 4" descr="http://briconounou.b.r.pic.centerblog.net/o/6ac5fa2c.png"/>
              <p:cNvPicPr>
                <a:picLocks noChangeAspect="1" noChangeArrowheads="1"/>
              </p:cNvPicPr>
              <p:nvPr/>
            </p:nvPicPr>
            <p:blipFill>
              <a:blip r:embed="rId10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812810">
                <a:off x="3704657" y="9551556"/>
                <a:ext cx="935407" cy="1266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7" name="ZoneTexte 38"/>
              <p:cNvSpPr txBox="1">
                <a:spLocks noChangeArrowheads="1"/>
              </p:cNvSpPr>
              <p:nvPr/>
            </p:nvSpPr>
            <p:spPr bwMode="auto">
              <a:xfrm>
                <a:off x="1981648" y="10308391"/>
                <a:ext cx="3369167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4874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4800" dirty="0" err="1">
                    <a:solidFill>
                      <a:prstClr val="black"/>
                    </a:solidFill>
                  </a:rPr>
                  <a:t>Genome</a:t>
                </a:r>
                <a:endParaRPr lang="fr-FR" altLang="fr-FR" sz="4800" dirty="0">
                  <a:solidFill>
                    <a:prstClr val="black"/>
                  </a:solidFill>
                </a:endParaRPr>
              </a:p>
              <a:p>
                <a:pPr defTabSz="14874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4800" dirty="0" err="1">
                    <a:solidFill>
                      <a:prstClr val="black"/>
                    </a:solidFill>
                  </a:rPr>
                  <a:t>Query</a:t>
                </a:r>
                <a:endParaRPr lang="fr-FR" altLang="fr-FR" sz="4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Ellipse 147"/>
              <p:cNvSpPr/>
              <p:nvPr/>
            </p:nvSpPr>
            <p:spPr bwMode="auto">
              <a:xfrm>
                <a:off x="1842348" y="15010823"/>
                <a:ext cx="2536569" cy="2579464"/>
              </a:xfrm>
              <a:prstGeom prst="ellipse">
                <a:avLst/>
              </a:prstGeom>
              <a:noFill/>
              <a:ln w="1270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874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596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9" name="Picture 4" descr="http://briconounou.b.r.pic.centerblog.net/o/6ac5fa2c.png"/>
              <p:cNvPicPr>
                <a:picLocks noChangeAspect="1" noChangeArrowheads="1"/>
              </p:cNvPicPr>
              <p:nvPr/>
            </p:nvPicPr>
            <p:blipFill>
              <a:blip r:embed="rId10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812810">
                <a:off x="3731305" y="14698245"/>
                <a:ext cx="936928" cy="1266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0" name="ZoneTexte 38"/>
              <p:cNvSpPr txBox="1">
                <a:spLocks noChangeArrowheads="1"/>
              </p:cNvSpPr>
              <p:nvPr/>
            </p:nvSpPr>
            <p:spPr bwMode="auto">
              <a:xfrm>
                <a:off x="1999226" y="15517557"/>
                <a:ext cx="3369170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4874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4800" dirty="0" err="1">
                    <a:solidFill>
                      <a:prstClr val="black"/>
                    </a:solidFill>
                  </a:rPr>
                  <a:t>Genome</a:t>
                </a:r>
                <a:endParaRPr lang="fr-FR" altLang="fr-FR" sz="4800" dirty="0">
                  <a:solidFill>
                    <a:prstClr val="black"/>
                  </a:solidFill>
                </a:endParaRPr>
              </a:p>
              <a:p>
                <a:pPr defTabSz="14874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4800" dirty="0">
                    <a:solidFill>
                      <a:prstClr val="black"/>
                    </a:solidFill>
                  </a:rPr>
                  <a:t>Target</a:t>
                </a:r>
              </a:p>
            </p:txBody>
          </p:sp>
          <p:sp>
            <p:nvSpPr>
              <p:cNvPr id="153" name="Rectangle 1"/>
              <p:cNvSpPr>
                <a:spLocks noChangeArrowheads="1"/>
              </p:cNvSpPr>
              <p:nvPr/>
            </p:nvSpPr>
            <p:spPr bwMode="auto">
              <a:xfrm>
                <a:off x="10715583" y="12571580"/>
                <a:ext cx="1977336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14874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4800" b="1" dirty="0" err="1">
                    <a:solidFill>
                      <a:prstClr val="black"/>
                    </a:solidFill>
                  </a:rPr>
                  <a:t>Shared</a:t>
                </a:r>
                <a:endParaRPr lang="fr-FR" altLang="fr-FR" sz="4800" b="1" dirty="0">
                  <a:solidFill>
                    <a:prstClr val="black"/>
                  </a:solidFill>
                </a:endParaRPr>
              </a:p>
              <a:p>
                <a:pPr defTabSz="14874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4800" b="1" dirty="0" err="1">
                    <a:solidFill>
                      <a:prstClr val="black"/>
                    </a:solidFill>
                  </a:rPr>
                  <a:t>K-mers</a:t>
                </a:r>
                <a:endParaRPr lang="fr-FR" altLang="fr-FR" sz="48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4" name="ZoneTexte 38"/>
              <p:cNvSpPr txBox="1">
                <a:spLocks noChangeArrowheads="1"/>
              </p:cNvSpPr>
              <p:nvPr/>
            </p:nvSpPr>
            <p:spPr bwMode="auto">
              <a:xfrm>
                <a:off x="9932371" y="15282344"/>
                <a:ext cx="4281527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defTabSz="14874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4800" dirty="0" err="1" smtClean="0">
                    <a:solidFill>
                      <a:prstClr val="black"/>
                    </a:solidFill>
                  </a:rPr>
                  <a:t>K-mers</a:t>
                </a:r>
                <a:r>
                  <a:rPr lang="fr-FR" altLang="fr-FR" sz="4800" dirty="0" smtClean="0">
                    <a:solidFill>
                      <a:prstClr val="black"/>
                    </a:solidFill>
                  </a:rPr>
                  <a:t> of</a:t>
                </a:r>
                <a:endParaRPr lang="fr-FR" altLang="fr-FR" sz="4800" dirty="0">
                  <a:solidFill>
                    <a:prstClr val="black"/>
                  </a:solidFill>
                </a:endParaRPr>
              </a:p>
              <a:p>
                <a:pPr defTabSz="14874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4800" dirty="0" err="1" smtClean="0">
                    <a:solidFill>
                      <a:prstClr val="black"/>
                    </a:solidFill>
                  </a:rPr>
                  <a:t>query</a:t>
                </a:r>
                <a:r>
                  <a:rPr lang="fr-FR" altLang="fr-FR" sz="4800" dirty="0" smtClean="0">
                    <a:solidFill>
                      <a:prstClr val="black"/>
                    </a:solidFill>
                  </a:rPr>
                  <a:t> </a:t>
                </a:r>
                <a:r>
                  <a:rPr lang="fr-FR" altLang="fr-FR" sz="4800" dirty="0" err="1" smtClean="0">
                    <a:solidFill>
                      <a:prstClr val="black"/>
                    </a:solidFill>
                  </a:rPr>
                  <a:t>genome</a:t>
                </a:r>
                <a:endParaRPr lang="fr-FR" altLang="fr-FR" sz="4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ZoneTexte 38"/>
              <p:cNvSpPr txBox="1">
                <a:spLocks noChangeArrowheads="1"/>
              </p:cNvSpPr>
              <p:nvPr/>
            </p:nvSpPr>
            <p:spPr bwMode="auto">
              <a:xfrm>
                <a:off x="9933192" y="10018193"/>
                <a:ext cx="4006320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defTabSz="14874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4800" dirty="0" err="1" smtClean="0">
                    <a:solidFill>
                      <a:prstClr val="black"/>
                    </a:solidFill>
                  </a:rPr>
                  <a:t>K-mers</a:t>
                </a:r>
                <a:r>
                  <a:rPr lang="fr-FR" altLang="fr-FR" sz="4800" dirty="0" smtClean="0">
                    <a:solidFill>
                      <a:prstClr val="black"/>
                    </a:solidFill>
                  </a:rPr>
                  <a:t> of </a:t>
                </a:r>
                <a:endParaRPr lang="fr-FR" altLang="fr-FR" sz="4800" dirty="0">
                  <a:solidFill>
                    <a:prstClr val="black"/>
                  </a:solidFill>
                </a:endParaRPr>
              </a:p>
              <a:p>
                <a:pPr defTabSz="14874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4800" dirty="0" err="1">
                    <a:solidFill>
                      <a:prstClr val="black"/>
                    </a:solidFill>
                  </a:rPr>
                  <a:t>t</a:t>
                </a:r>
                <a:r>
                  <a:rPr lang="fr-FR" altLang="fr-FR" sz="4800" dirty="0" err="1" smtClean="0">
                    <a:solidFill>
                      <a:prstClr val="black"/>
                    </a:solidFill>
                  </a:rPr>
                  <a:t>arget</a:t>
                </a:r>
                <a:r>
                  <a:rPr lang="fr-FR" altLang="fr-FR" sz="4800" dirty="0" smtClean="0">
                    <a:solidFill>
                      <a:prstClr val="black"/>
                    </a:solidFill>
                  </a:rPr>
                  <a:t> </a:t>
                </a:r>
                <a:r>
                  <a:rPr lang="fr-FR" altLang="fr-FR" sz="4800" dirty="0" err="1">
                    <a:solidFill>
                      <a:prstClr val="black"/>
                    </a:solidFill>
                  </a:rPr>
                  <a:t>g</a:t>
                </a:r>
                <a:r>
                  <a:rPr lang="fr-FR" altLang="fr-FR" sz="4800" dirty="0" err="1" smtClean="0">
                    <a:solidFill>
                      <a:prstClr val="black"/>
                    </a:solidFill>
                  </a:rPr>
                  <a:t>enome</a:t>
                </a:r>
                <a:endParaRPr lang="fr-FR" altLang="fr-FR" sz="48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68" name="Connecteur droit avec flèche 167"/>
              <p:cNvCxnSpPr/>
              <p:nvPr/>
            </p:nvCxnSpPr>
            <p:spPr>
              <a:xfrm flipV="1">
                <a:off x="4811308" y="11147758"/>
                <a:ext cx="3154533" cy="6765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Connecteur droit avec flèche 168"/>
              <p:cNvCxnSpPr/>
              <p:nvPr/>
            </p:nvCxnSpPr>
            <p:spPr>
              <a:xfrm flipV="1">
                <a:off x="4878617" y="16316407"/>
                <a:ext cx="3188043" cy="11165"/>
              </a:xfrm>
              <a:prstGeom prst="straightConnector1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ZoneTexte 40"/>
              <p:cNvSpPr txBox="1"/>
              <p:nvPr/>
            </p:nvSpPr>
            <p:spPr>
              <a:xfrm>
                <a:off x="291946" y="8277199"/>
                <a:ext cx="1442402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/>
                  <a:t>K-</a:t>
                </a:r>
                <a:r>
                  <a:rPr lang="en-US" sz="4800" dirty="0" err="1" smtClean="0"/>
                  <a:t>mers</a:t>
                </a:r>
                <a:r>
                  <a:rPr lang="en-US" sz="4800" dirty="0" smtClean="0"/>
                  <a:t> = all </a:t>
                </a:r>
                <a:r>
                  <a:rPr lang="en-US" sz="4800" dirty="0"/>
                  <a:t>the possible subsequences (of length </a:t>
                </a:r>
                <a:r>
                  <a:rPr lang="en-US" sz="4800" dirty="0" smtClean="0"/>
                  <a:t>K) </a:t>
                </a:r>
                <a:r>
                  <a:rPr lang="en-US" sz="4800" dirty="0"/>
                  <a:t>from a sequence.</a:t>
                </a:r>
                <a:endParaRPr lang="fr-FR" sz="4800" dirty="0"/>
              </a:p>
            </p:txBody>
          </p:sp>
        </p:grpSp>
        <p:cxnSp>
          <p:nvCxnSpPr>
            <p:cNvPr id="176" name="Connecteur droit avec flèche 175"/>
            <p:cNvCxnSpPr/>
            <p:nvPr/>
          </p:nvCxnSpPr>
          <p:spPr>
            <a:xfrm flipH="1">
              <a:off x="9051545" y="13859891"/>
              <a:ext cx="1423562" cy="0"/>
            </a:xfrm>
            <a:prstGeom prst="straightConnector1">
              <a:avLst/>
            </a:prstGeom>
            <a:ln w="152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0" name="Imag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668" y="27266149"/>
            <a:ext cx="3356681" cy="20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8" name="Groupe 187"/>
          <p:cNvGrpSpPr/>
          <p:nvPr/>
        </p:nvGrpSpPr>
        <p:grpSpPr>
          <a:xfrm>
            <a:off x="25183946" y="4987584"/>
            <a:ext cx="5091267" cy="2448000"/>
            <a:chOff x="-574838" y="5703026"/>
            <a:chExt cx="7735634" cy="3257338"/>
          </a:xfrm>
        </p:grpSpPr>
        <p:sp>
          <p:nvSpPr>
            <p:cNvPr id="189" name="Rectangle 188"/>
            <p:cNvSpPr/>
            <p:nvPr/>
          </p:nvSpPr>
          <p:spPr>
            <a:xfrm>
              <a:off x="-574838" y="5703026"/>
              <a:ext cx="7614552" cy="325733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25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-496343" y="6086305"/>
              <a:ext cx="7657139" cy="2339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altLang="fr-FR" sz="4800" b="1" dirty="0" err="1"/>
                <a:t>Another</a:t>
              </a:r>
              <a:r>
                <a:rPr lang="fr-FR" altLang="fr-FR" sz="4800" b="1" dirty="0"/>
                <a:t> </a:t>
              </a:r>
              <a:r>
                <a:rPr lang="fr-FR" altLang="fr-FR" sz="4800" b="1" dirty="0" err="1"/>
                <a:t>Proposal</a:t>
              </a:r>
              <a:r>
                <a:rPr lang="fr-FR" altLang="fr-FR" sz="4800" b="1" dirty="0"/>
                <a:t> </a:t>
              </a:r>
              <a:r>
                <a:rPr lang="fr-FR" altLang="fr-FR" sz="4800" dirty="0"/>
                <a:t>: </a:t>
              </a:r>
              <a:endParaRPr lang="fr-FR" altLang="fr-FR" sz="4800" dirty="0" smtClean="0"/>
            </a:p>
            <a:p>
              <a:endParaRPr lang="fr-FR" altLang="fr-FR" sz="1200" dirty="0" smtClean="0"/>
            </a:p>
            <a:p>
              <a:pPr algn="ctr"/>
              <a:r>
                <a:rPr lang="fr-FR" altLang="fr-FR" sz="4800" u="sng" dirty="0" err="1" smtClean="0"/>
                <a:t>Shared</a:t>
              </a:r>
              <a:r>
                <a:rPr lang="fr-FR" altLang="fr-FR" sz="4800" u="sng" dirty="0" smtClean="0"/>
                <a:t> </a:t>
              </a:r>
              <a:r>
                <a:rPr lang="fr-FR" altLang="fr-FR" sz="4800" u="sng" dirty="0" err="1" smtClean="0"/>
                <a:t>K-mers</a:t>
              </a:r>
              <a:endParaRPr lang="en-US" sz="4800" dirty="0" smtClean="0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614274" y="19781290"/>
            <a:ext cx="13864269" cy="11663957"/>
            <a:chOff x="1441469" y="19121299"/>
            <a:chExt cx="13374926" cy="11663957"/>
          </a:xfrm>
        </p:grpSpPr>
        <p:pic>
          <p:nvPicPr>
            <p:cNvPr id="181" name="Imag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591" y="28853199"/>
              <a:ext cx="2983195" cy="1932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Image 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4025" y="21756346"/>
              <a:ext cx="2741309" cy="2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ZoneTexte 199"/>
            <p:cNvSpPr txBox="1"/>
            <p:nvPr/>
          </p:nvSpPr>
          <p:spPr>
            <a:xfrm>
              <a:off x="8175506" y="19137151"/>
              <a:ext cx="624628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 err="1"/>
                <a:t>Connected</a:t>
              </a:r>
              <a:r>
                <a:rPr lang="fr-FR" sz="4800" dirty="0"/>
                <a:t> </a:t>
              </a:r>
              <a:r>
                <a:rPr lang="fr-FR" sz="4800" dirty="0" smtClean="0"/>
                <a:t>component </a:t>
              </a:r>
              <a:r>
                <a:rPr lang="fr-FR" sz="4800" dirty="0" err="1" smtClean="0"/>
                <a:t>clustering</a:t>
              </a:r>
              <a:r>
                <a:rPr lang="fr-FR" sz="4800" dirty="0" smtClean="0"/>
                <a:t> and </a:t>
              </a:r>
              <a:r>
                <a:rPr lang="fr-FR" sz="4800" dirty="0" err="1" smtClean="0"/>
                <a:t>circle</a:t>
              </a:r>
              <a:r>
                <a:rPr lang="fr-FR" sz="4800" dirty="0" smtClean="0"/>
                <a:t> packing </a:t>
              </a:r>
              <a:r>
                <a:rPr lang="fr-FR" sz="4800" dirty="0" err="1" smtClean="0"/>
                <a:t>representation</a:t>
              </a:r>
              <a:r>
                <a:rPr lang="fr-FR" sz="4800" dirty="0" smtClean="0"/>
                <a:t> :</a:t>
              </a:r>
            </a:p>
          </p:txBody>
        </p:sp>
        <p:grpSp>
          <p:nvGrpSpPr>
            <p:cNvPr id="28" name="Groupe 27"/>
            <p:cNvGrpSpPr/>
            <p:nvPr/>
          </p:nvGrpSpPr>
          <p:grpSpPr>
            <a:xfrm>
              <a:off x="1441469" y="19121299"/>
              <a:ext cx="13374926" cy="11509599"/>
              <a:chOff x="17460466" y="9026952"/>
              <a:chExt cx="13374926" cy="11509599"/>
            </a:xfrm>
          </p:grpSpPr>
          <p:sp>
            <p:nvSpPr>
              <p:cNvPr id="17" name="Organigramme : Multidocument 16"/>
              <p:cNvSpPr/>
              <p:nvPr/>
            </p:nvSpPr>
            <p:spPr>
              <a:xfrm>
                <a:off x="18536791" y="9026952"/>
                <a:ext cx="3962707" cy="3374510"/>
              </a:xfrm>
              <a:prstGeom prst="flowChartMultidocumen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ZoneTexte 137"/>
              <p:cNvSpPr txBox="1"/>
              <p:nvPr/>
            </p:nvSpPr>
            <p:spPr>
              <a:xfrm>
                <a:off x="17943128" y="17212368"/>
                <a:ext cx="561966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800" dirty="0" smtClean="0"/>
                  <a:t>(</a:t>
                </a:r>
                <a:r>
                  <a:rPr lang="fr-FR" sz="4800" dirty="0" err="1" smtClean="0"/>
                  <a:t>Similarity</a:t>
                </a:r>
                <a:r>
                  <a:rPr lang="fr-FR" sz="4800" dirty="0" smtClean="0"/>
                  <a:t> matrix)</a:t>
                </a:r>
              </a:p>
            </p:txBody>
          </p:sp>
          <p:sp>
            <p:nvSpPr>
              <p:cNvPr id="205" name="ZoneTexte 204"/>
              <p:cNvSpPr txBox="1"/>
              <p:nvPr/>
            </p:nvSpPr>
            <p:spPr>
              <a:xfrm>
                <a:off x="24265697" y="14687720"/>
                <a:ext cx="656969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800" dirty="0" err="1" smtClean="0"/>
                  <a:t>Adjacency</a:t>
                </a:r>
                <a:r>
                  <a:rPr lang="fr-FR" sz="4800" dirty="0" smtClean="0"/>
                  <a:t> matrix </a:t>
                </a:r>
                <a:r>
                  <a:rPr lang="fr-FR" sz="4800" dirty="0" err="1" smtClean="0"/>
                  <a:t>creation</a:t>
                </a:r>
                <a:r>
                  <a:rPr lang="fr-FR" sz="4800" dirty="0" smtClean="0"/>
                  <a:t> and visualisation </a:t>
                </a:r>
                <a:r>
                  <a:rPr lang="fr-FR" sz="4800" dirty="0" err="1" smtClean="0"/>
                  <a:t>with</a:t>
                </a:r>
                <a:r>
                  <a:rPr lang="fr-FR" sz="4800" dirty="0" smtClean="0"/>
                  <a:t> : </a:t>
                </a: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19029530" y="9907118"/>
                <a:ext cx="331944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800" dirty="0" err="1" smtClean="0"/>
                  <a:t>Genomes</a:t>
                </a:r>
                <a:r>
                  <a:rPr lang="fr-FR" sz="4800" dirty="0" smtClean="0"/>
                  <a:t> </a:t>
                </a:r>
              </a:p>
              <a:p>
                <a:r>
                  <a:rPr lang="fr-FR" sz="4800" dirty="0" err="1" smtClean="0"/>
                  <a:t>fasta</a:t>
                </a:r>
                <a:r>
                  <a:rPr lang="fr-FR" sz="4800" dirty="0" smtClean="0"/>
                  <a:t> files</a:t>
                </a:r>
                <a:endParaRPr lang="fr-FR" sz="4800" dirty="0"/>
              </a:p>
            </p:txBody>
          </p:sp>
          <p:sp>
            <p:nvSpPr>
              <p:cNvPr id="136" name="ZoneTexte 135"/>
              <p:cNvSpPr txBox="1"/>
              <p:nvPr/>
            </p:nvSpPr>
            <p:spPr>
              <a:xfrm>
                <a:off x="17460466" y="15537902"/>
                <a:ext cx="2476977" cy="1569660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400" dirty="0" smtClean="0"/>
              </a:p>
              <a:p>
                <a:pPr algn="ctr"/>
                <a:r>
                  <a:rPr lang="fr-FR" sz="4800" dirty="0" err="1" smtClean="0"/>
                  <a:t>ANIb</a:t>
                </a:r>
                <a:endParaRPr lang="fr-FR" sz="2000" dirty="0"/>
              </a:p>
              <a:p>
                <a:pPr algn="ctr"/>
                <a:endParaRPr lang="fr-FR" sz="2400" dirty="0" smtClean="0"/>
              </a:p>
            </p:txBody>
          </p:sp>
          <p:sp>
            <p:nvSpPr>
              <p:cNvPr id="137" name="ZoneTexte 136"/>
              <p:cNvSpPr txBox="1"/>
              <p:nvPr/>
            </p:nvSpPr>
            <p:spPr>
              <a:xfrm>
                <a:off x="20414390" y="15525123"/>
                <a:ext cx="2472742" cy="1569660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800" dirty="0" err="1" smtClean="0"/>
                  <a:t>Shared</a:t>
                </a:r>
                <a:r>
                  <a:rPr lang="fr-FR" sz="4800" dirty="0" smtClean="0"/>
                  <a:t> </a:t>
                </a:r>
                <a:r>
                  <a:rPr lang="fr-FR" sz="4800" dirty="0" err="1" smtClean="0"/>
                  <a:t>K-mers</a:t>
                </a:r>
                <a:endParaRPr lang="fr-FR" sz="4800" dirty="0" smtClean="0"/>
              </a:p>
            </p:txBody>
          </p:sp>
          <p:sp>
            <p:nvSpPr>
              <p:cNvPr id="140" name="ZoneTexte 139"/>
              <p:cNvSpPr txBox="1"/>
              <p:nvPr/>
            </p:nvSpPr>
            <p:spPr>
              <a:xfrm>
                <a:off x="17713015" y="19705554"/>
                <a:ext cx="4793044" cy="830997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4800" dirty="0" smtClean="0"/>
                  <a:t>Visualisation </a:t>
                </a:r>
                <a:r>
                  <a:rPr lang="fr-FR" sz="4800" dirty="0" err="1" smtClean="0"/>
                  <a:t>tools</a:t>
                </a:r>
                <a:endParaRPr lang="fr-FR" sz="4800" dirty="0" smtClean="0"/>
              </a:p>
            </p:txBody>
          </p:sp>
          <p:sp>
            <p:nvSpPr>
              <p:cNvPr id="206" name="ZoneTexte 205"/>
              <p:cNvSpPr txBox="1"/>
              <p:nvPr/>
            </p:nvSpPr>
            <p:spPr>
              <a:xfrm>
                <a:off x="24210625" y="16918344"/>
                <a:ext cx="23941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800" dirty="0" smtClean="0"/>
                  <a:t>- R-</a:t>
                </a:r>
                <a:r>
                  <a:rPr lang="fr-FR" sz="4800" dirty="0" err="1" smtClean="0"/>
                  <a:t>shiny</a:t>
                </a:r>
                <a:endParaRPr lang="fr-FR" sz="4800" dirty="0" smtClean="0"/>
              </a:p>
            </p:txBody>
          </p:sp>
          <p:sp>
            <p:nvSpPr>
              <p:cNvPr id="207" name="ZoneTexte 206"/>
              <p:cNvSpPr txBox="1"/>
              <p:nvPr/>
            </p:nvSpPr>
            <p:spPr>
              <a:xfrm>
                <a:off x="24189731" y="19290055"/>
                <a:ext cx="30044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800" dirty="0" smtClean="0"/>
                  <a:t>- </a:t>
                </a:r>
                <a:r>
                  <a:rPr lang="fr-FR" sz="4800" dirty="0" err="1" smtClean="0"/>
                  <a:t>Cytoscape</a:t>
                </a:r>
                <a:endParaRPr lang="fr-FR" sz="4800" dirty="0" smtClean="0"/>
              </a:p>
            </p:txBody>
          </p:sp>
        </p:grpSp>
      </p:grpSp>
      <p:sp>
        <p:nvSpPr>
          <p:cNvPr id="91" name="ZoneTexte 90"/>
          <p:cNvSpPr txBox="1"/>
          <p:nvPr/>
        </p:nvSpPr>
        <p:spPr>
          <a:xfrm>
            <a:off x="15013285" y="8816865"/>
            <a:ext cx="155867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944 </a:t>
            </a:r>
            <a:r>
              <a:rPr lang="fr-FR" sz="4800" dirty="0" err="1" smtClean="0"/>
              <a:t>publicly</a:t>
            </a:r>
            <a:r>
              <a:rPr lang="fr-FR" sz="4800" dirty="0" smtClean="0"/>
              <a:t> </a:t>
            </a:r>
            <a:r>
              <a:rPr lang="fr-FR" sz="4800" dirty="0" err="1" smtClean="0"/>
              <a:t>available</a:t>
            </a:r>
            <a:r>
              <a:rPr lang="fr-FR" sz="4800" dirty="0" smtClean="0"/>
              <a:t> </a:t>
            </a:r>
            <a:r>
              <a:rPr lang="fr-FR" sz="4800" i="1" dirty="0" smtClean="0"/>
              <a:t>Pseudomonas</a:t>
            </a:r>
            <a:r>
              <a:rPr lang="fr-FR" sz="4800" dirty="0" smtClean="0"/>
              <a:t> </a:t>
            </a:r>
            <a:r>
              <a:rPr lang="fr-FR" sz="4800" dirty="0" err="1" smtClean="0"/>
              <a:t>genomic</a:t>
            </a:r>
            <a:r>
              <a:rPr lang="fr-FR" sz="4800" dirty="0" smtClean="0"/>
              <a:t> </a:t>
            </a:r>
            <a:r>
              <a:rPr lang="fr-FR" sz="4800" dirty="0" err="1" smtClean="0"/>
              <a:t>sequences</a:t>
            </a:r>
            <a:endParaRPr lang="fr-FR" sz="4800" dirty="0" smtClean="0"/>
          </a:p>
          <a:p>
            <a:endParaRPr lang="fr-FR" sz="600" dirty="0"/>
          </a:p>
          <a:p>
            <a:r>
              <a:rPr lang="fr-FR" sz="4000" dirty="0" smtClean="0"/>
              <a:t> - </a:t>
            </a:r>
            <a:r>
              <a:rPr lang="fr-FR" sz="4000" dirty="0" err="1" smtClean="0"/>
              <a:t>ANIs</a:t>
            </a:r>
            <a:r>
              <a:rPr lang="fr-FR" sz="4000" dirty="0" smtClean="0"/>
              <a:t> </a:t>
            </a:r>
            <a:r>
              <a:rPr lang="fr-FR" sz="4000" dirty="0" err="1" smtClean="0"/>
              <a:t>calculation</a:t>
            </a:r>
            <a:r>
              <a:rPr lang="fr-FR" sz="4000" dirty="0" smtClean="0"/>
              <a:t> time : 3 </a:t>
            </a:r>
            <a:r>
              <a:rPr lang="fr-FR" sz="4000" dirty="0" err="1" smtClean="0"/>
              <a:t>months</a:t>
            </a:r>
            <a:endParaRPr lang="fr-FR" sz="4000" dirty="0" smtClean="0"/>
          </a:p>
          <a:p>
            <a:r>
              <a:rPr lang="fr-FR" sz="4000" dirty="0" smtClean="0"/>
              <a:t> - </a:t>
            </a:r>
            <a:r>
              <a:rPr lang="fr-FR" sz="4000" dirty="0" err="1" smtClean="0"/>
              <a:t>Shared</a:t>
            </a:r>
            <a:r>
              <a:rPr lang="fr-FR" sz="4000" dirty="0" smtClean="0"/>
              <a:t> </a:t>
            </a:r>
            <a:r>
              <a:rPr lang="fr-FR" sz="4000" dirty="0" err="1" smtClean="0"/>
              <a:t>K-mers</a:t>
            </a:r>
            <a:r>
              <a:rPr lang="fr-FR" sz="4000" dirty="0" smtClean="0"/>
              <a:t> </a:t>
            </a:r>
            <a:r>
              <a:rPr lang="fr-FR" sz="4000" dirty="0" err="1" smtClean="0"/>
              <a:t>calculation</a:t>
            </a:r>
            <a:r>
              <a:rPr lang="fr-FR" sz="4000" dirty="0" smtClean="0"/>
              <a:t> time : 1 </a:t>
            </a:r>
            <a:r>
              <a:rPr lang="fr-FR" sz="4000" dirty="0" err="1" smtClean="0"/>
              <a:t>hour</a:t>
            </a:r>
            <a:r>
              <a:rPr lang="fr-FR" sz="4000" dirty="0" smtClean="0"/>
              <a:t> (10-mers) to 4 </a:t>
            </a:r>
            <a:r>
              <a:rPr lang="fr-FR" sz="4000" dirty="0" err="1" smtClean="0"/>
              <a:t>hours</a:t>
            </a:r>
            <a:r>
              <a:rPr lang="fr-FR" sz="4000" dirty="0" smtClean="0"/>
              <a:t> (20-mers)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59344" y="18492295"/>
            <a:ext cx="14654719" cy="1006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944" b="1" dirty="0" smtClean="0">
                <a:solidFill>
                  <a:schemeClr val="bg1"/>
                </a:solidFill>
              </a:rPr>
              <a:t>KI-S pipeline</a:t>
            </a:r>
            <a:endParaRPr lang="en-US" sz="5944" b="1" dirty="0">
              <a:solidFill>
                <a:schemeClr val="bg1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97923" y="32984786"/>
            <a:ext cx="13386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 smtClean="0"/>
              <a:t>Source code</a:t>
            </a:r>
            <a:r>
              <a:rPr lang="fr-FR" sz="4000" dirty="0" smtClean="0"/>
              <a:t>: </a:t>
            </a:r>
            <a:r>
              <a:rPr lang="fr-FR" sz="4000" dirty="0"/>
              <a:t>https://</a:t>
            </a:r>
            <a:r>
              <a:rPr lang="fr-FR" sz="4000" dirty="0" smtClean="0"/>
              <a:t>sourcesup.renater.fr/projects/ki-s/</a:t>
            </a:r>
            <a:endParaRPr lang="fr-FR" sz="4000" dirty="0"/>
          </a:p>
        </p:txBody>
      </p:sp>
      <p:grpSp>
        <p:nvGrpSpPr>
          <p:cNvPr id="48" name="Groupe 47"/>
          <p:cNvGrpSpPr/>
          <p:nvPr/>
        </p:nvGrpSpPr>
        <p:grpSpPr>
          <a:xfrm>
            <a:off x="14949314" y="17842554"/>
            <a:ext cx="15865945" cy="9752949"/>
            <a:chOff x="15000548" y="17568634"/>
            <a:chExt cx="15179052" cy="9180173"/>
          </a:xfrm>
        </p:grpSpPr>
        <p:sp>
          <p:nvSpPr>
            <p:cNvPr id="171" name="ZoneTexte 170"/>
            <p:cNvSpPr txBox="1"/>
            <p:nvPr/>
          </p:nvSpPr>
          <p:spPr>
            <a:xfrm>
              <a:off x="15000548" y="17568634"/>
              <a:ext cx="15179052" cy="63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fr-FR" sz="3800" b="1" dirty="0" err="1" smtClean="0"/>
                <a:t>Comparison</a:t>
              </a:r>
              <a:r>
                <a:rPr lang="fr-FR" sz="3800" b="1" dirty="0" smtClean="0"/>
                <a:t> of </a:t>
              </a:r>
              <a:r>
                <a:rPr lang="fr-FR" sz="3800" b="1" dirty="0" err="1" smtClean="0"/>
                <a:t>clustering</a:t>
              </a:r>
              <a:r>
                <a:rPr lang="fr-FR" sz="3800" b="1" dirty="0" smtClean="0"/>
                <a:t> </a:t>
              </a:r>
              <a:r>
                <a:rPr lang="fr-FR" sz="3800" b="1" dirty="0" err="1" smtClean="0"/>
                <a:t>from</a:t>
              </a:r>
              <a:r>
                <a:rPr lang="fr-FR" sz="3800" b="1" dirty="0" smtClean="0"/>
                <a:t> </a:t>
              </a:r>
              <a:r>
                <a:rPr lang="fr-FR" sz="3800" b="1" dirty="0" err="1" smtClean="0"/>
                <a:t>ANIb</a:t>
              </a:r>
              <a:r>
                <a:rPr lang="fr-FR" sz="3800" b="1" dirty="0" smtClean="0"/>
                <a:t> and </a:t>
              </a:r>
              <a:r>
                <a:rPr lang="fr-FR" sz="3800" b="1" dirty="0" err="1" smtClean="0"/>
                <a:t>shared</a:t>
              </a:r>
              <a:r>
                <a:rPr lang="fr-FR" sz="3800" b="1" dirty="0" smtClean="0"/>
                <a:t> 15-mers :</a:t>
              </a:r>
            </a:p>
          </p:txBody>
        </p:sp>
        <p:grpSp>
          <p:nvGrpSpPr>
            <p:cNvPr id="32" name="Groupe 31"/>
            <p:cNvGrpSpPr/>
            <p:nvPr/>
          </p:nvGrpSpPr>
          <p:grpSpPr>
            <a:xfrm>
              <a:off x="15429526" y="18685006"/>
              <a:ext cx="8079278" cy="8063801"/>
              <a:chOff x="17856724" y="17870874"/>
              <a:chExt cx="8079278" cy="8063801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56724" y="17870874"/>
                <a:ext cx="8079278" cy="8063801"/>
              </a:xfrm>
              <a:prstGeom prst="rect">
                <a:avLst/>
              </a:prstGeom>
            </p:spPr>
          </p:pic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24663" y="24943960"/>
                <a:ext cx="1345917" cy="942142"/>
              </a:xfrm>
              <a:prstGeom prst="rect">
                <a:avLst/>
              </a:prstGeom>
            </p:spPr>
          </p:pic>
        </p:grpSp>
        <p:sp>
          <p:nvSpPr>
            <p:cNvPr id="112" name="ZoneTexte 111"/>
            <p:cNvSpPr txBox="1"/>
            <p:nvPr/>
          </p:nvSpPr>
          <p:spPr>
            <a:xfrm>
              <a:off x="23771461" y="18825413"/>
              <a:ext cx="5487252" cy="7908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3000" dirty="0" smtClean="0"/>
                <a:t>1 dot </a:t>
              </a:r>
              <a:r>
                <a:rPr lang="fr-FR" sz="3000" dirty="0" err="1" smtClean="0"/>
                <a:t>represents</a:t>
              </a:r>
              <a:r>
                <a:rPr lang="fr-FR" sz="3000" dirty="0" smtClean="0"/>
                <a:t> 1 </a:t>
              </a:r>
              <a:r>
                <a:rPr lang="fr-FR" sz="3000" dirty="0" err="1" smtClean="0"/>
                <a:t>genomic</a:t>
              </a:r>
              <a:r>
                <a:rPr lang="fr-FR" sz="3000" dirty="0" smtClean="0"/>
                <a:t> </a:t>
              </a:r>
              <a:r>
                <a:rPr lang="fr-FR" sz="3000" dirty="0" err="1" smtClean="0"/>
                <a:t>sequence</a:t>
              </a:r>
              <a:r>
                <a:rPr lang="fr-FR" sz="3000" dirty="0" smtClean="0"/>
                <a:t>.</a:t>
              </a:r>
            </a:p>
            <a:p>
              <a:pPr algn="just"/>
              <a:endParaRPr lang="fr-FR" sz="3000" dirty="0" smtClean="0"/>
            </a:p>
            <a:p>
              <a:pPr algn="just"/>
              <a:r>
                <a:rPr lang="fr-FR" sz="3000" dirty="0" smtClean="0"/>
                <a:t>Dots </a:t>
              </a:r>
              <a:r>
                <a:rPr lang="fr-FR" sz="3000" dirty="0" err="1" smtClean="0"/>
                <a:t>color</a:t>
              </a:r>
              <a:r>
                <a:rPr lang="fr-FR" sz="3000" dirty="0"/>
                <a:t> </a:t>
              </a:r>
              <a:r>
                <a:rPr lang="fr-FR" sz="3000" dirty="0" smtClean="0"/>
                <a:t>corresponds to  </a:t>
              </a:r>
              <a:r>
                <a:rPr lang="fr-FR" sz="3000" dirty="0" err="1" smtClean="0"/>
                <a:t>ANIb</a:t>
              </a:r>
              <a:r>
                <a:rPr lang="fr-FR" sz="3000" dirty="0" smtClean="0"/>
                <a:t> </a:t>
              </a:r>
              <a:r>
                <a:rPr lang="fr-FR" sz="3000" dirty="0"/>
                <a:t>group </a:t>
              </a:r>
              <a:r>
                <a:rPr lang="fr-FR" sz="3000" dirty="0" smtClean="0"/>
                <a:t>( </a:t>
              </a:r>
              <a:r>
                <a:rPr lang="fr-FR" sz="3000" dirty="0" err="1"/>
                <a:t>species</a:t>
              </a:r>
              <a:r>
                <a:rPr lang="fr-FR" sz="3000" dirty="0"/>
                <a:t> </a:t>
              </a:r>
              <a:r>
                <a:rPr lang="fr-FR" sz="3000" dirty="0" err="1"/>
                <a:t>threshold</a:t>
              </a:r>
              <a:r>
                <a:rPr lang="fr-FR" sz="3000" dirty="0"/>
                <a:t> </a:t>
              </a:r>
              <a:r>
                <a:rPr lang="fr-FR" sz="3000" dirty="0" smtClean="0"/>
                <a:t> = 0.95).</a:t>
              </a:r>
            </a:p>
            <a:p>
              <a:pPr algn="just"/>
              <a:endParaRPr lang="fr-FR" sz="3000" dirty="0"/>
            </a:p>
            <a:p>
              <a:pPr algn="just"/>
              <a:r>
                <a:rPr lang="fr-FR" sz="3000" dirty="0" smtClean="0"/>
                <a:t>Dots group by </a:t>
              </a:r>
              <a:r>
                <a:rPr lang="fr-FR" sz="3000" dirty="0" err="1"/>
                <a:t>connected</a:t>
              </a:r>
              <a:r>
                <a:rPr lang="fr-FR" sz="3000" dirty="0"/>
                <a:t> component </a:t>
              </a:r>
              <a:r>
                <a:rPr lang="fr-FR" sz="3000" dirty="0" err="1" smtClean="0"/>
                <a:t>clustering</a:t>
              </a:r>
              <a:r>
                <a:rPr lang="fr-FR" sz="3000" dirty="0" smtClean="0"/>
                <a:t> </a:t>
              </a:r>
              <a:r>
                <a:rPr lang="fr-FR" sz="3000" dirty="0"/>
                <a:t>of </a:t>
              </a:r>
              <a:r>
                <a:rPr lang="fr-FR" sz="3000" dirty="0" err="1" smtClean="0"/>
                <a:t>shared</a:t>
              </a:r>
              <a:r>
                <a:rPr lang="fr-FR" sz="3000" dirty="0" smtClean="0"/>
                <a:t> 15-mers matrix at </a:t>
              </a:r>
              <a:r>
                <a:rPr lang="fr-FR" sz="3000" dirty="0" err="1" smtClean="0"/>
                <a:t>thresholds</a:t>
              </a:r>
              <a:r>
                <a:rPr lang="fr-FR" sz="3000" dirty="0" smtClean="0"/>
                <a:t> of 0,25 and 0,5.</a:t>
              </a:r>
            </a:p>
            <a:p>
              <a:pPr algn="just"/>
              <a:r>
                <a:rPr lang="fr-FR" sz="3000" dirty="0" smtClean="0"/>
                <a:t> </a:t>
              </a:r>
            </a:p>
            <a:p>
              <a:pPr algn="just"/>
              <a:r>
                <a:rPr lang="fr-FR" sz="3000" b="1" dirty="0" smtClean="0"/>
                <a:t>Conclusion</a:t>
              </a:r>
            </a:p>
            <a:p>
              <a:pPr algn="just"/>
              <a:r>
                <a:rPr lang="en-US" sz="3000" dirty="0" smtClean="0"/>
                <a:t>Groups </a:t>
              </a:r>
              <a:r>
                <a:rPr lang="en-US" sz="3000" dirty="0"/>
                <a:t>obtained by clustering </a:t>
              </a:r>
              <a:r>
                <a:rPr lang="en-US" sz="3000" dirty="0" smtClean="0"/>
                <a:t>on the </a:t>
              </a:r>
              <a:r>
                <a:rPr lang="fr-FR" sz="3000" dirty="0" err="1" smtClean="0"/>
                <a:t>shared</a:t>
              </a:r>
              <a:r>
                <a:rPr lang="fr-FR" sz="3000" dirty="0" smtClean="0"/>
                <a:t> </a:t>
              </a:r>
              <a:r>
                <a:rPr lang="fr-FR" sz="3000" dirty="0"/>
                <a:t>15-mers</a:t>
              </a:r>
              <a:r>
                <a:rPr lang="en-US" sz="3000" dirty="0" smtClean="0"/>
                <a:t> values at the threshold </a:t>
              </a:r>
              <a:r>
                <a:rPr lang="en-US" sz="3000" dirty="0"/>
                <a:t>0.5 are very </a:t>
              </a:r>
              <a:r>
                <a:rPr lang="en-US" sz="3000" dirty="0" smtClean="0"/>
                <a:t>similar with groups obtained </a:t>
              </a:r>
              <a:r>
                <a:rPr lang="en-US" sz="3000" dirty="0"/>
                <a:t>by clustering on </a:t>
              </a:r>
              <a:r>
                <a:rPr lang="fr-FR" sz="3000" dirty="0" err="1" smtClean="0"/>
                <a:t>ANIb</a:t>
              </a:r>
              <a:r>
                <a:rPr lang="fr-FR" sz="3000" dirty="0" smtClean="0"/>
                <a:t> values </a:t>
              </a:r>
              <a:r>
                <a:rPr lang="en-US" sz="3000" dirty="0" smtClean="0"/>
                <a:t>at the species threshold (0,95).</a:t>
              </a:r>
              <a:endParaRPr lang="fr-FR" sz="3000" dirty="0" smtClean="0"/>
            </a:p>
          </p:txBody>
        </p:sp>
      </p:grpSp>
      <p:sp>
        <p:nvSpPr>
          <p:cNvPr id="56" name="Flèche courbée vers la droite 55"/>
          <p:cNvSpPr/>
          <p:nvPr/>
        </p:nvSpPr>
        <p:spPr>
          <a:xfrm rot="424664">
            <a:off x="15128117" y="20989253"/>
            <a:ext cx="1298097" cy="10565376"/>
          </a:xfrm>
          <a:prstGeom prst="curvedRightArrow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17034142" y="20520228"/>
            <a:ext cx="1745906" cy="1852115"/>
          </a:xfrm>
          <a:prstGeom prst="ellipse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e bas 41"/>
          <p:cNvSpPr/>
          <p:nvPr/>
        </p:nvSpPr>
        <p:spPr>
          <a:xfrm rot="900000">
            <a:off x="2088757" y="23271318"/>
            <a:ext cx="468000" cy="28800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Flèche vers le bas 108"/>
          <p:cNvSpPr/>
          <p:nvPr/>
        </p:nvSpPr>
        <p:spPr>
          <a:xfrm rot="20700000">
            <a:off x="4310632" y="23243671"/>
            <a:ext cx="468000" cy="28800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ZoneTexte 110"/>
          <p:cNvSpPr txBox="1"/>
          <p:nvPr/>
        </p:nvSpPr>
        <p:spPr>
          <a:xfrm>
            <a:off x="3966866" y="23977525"/>
            <a:ext cx="3476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err="1" smtClean="0">
                <a:solidFill>
                  <a:srgbClr val="0070C0"/>
                </a:solidFill>
              </a:rPr>
              <a:t>simka</a:t>
            </a:r>
            <a:endParaRPr lang="fr-FR" sz="4800" dirty="0" smtClean="0">
              <a:solidFill>
                <a:srgbClr val="0070C0"/>
              </a:solidFill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61309" y="23977525"/>
            <a:ext cx="2340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err="1" smtClean="0">
                <a:solidFill>
                  <a:srgbClr val="0070C0"/>
                </a:solidFill>
              </a:rPr>
              <a:t>pyani</a:t>
            </a:r>
            <a:endParaRPr lang="fr-FR" sz="4800" dirty="0" smtClean="0">
              <a:solidFill>
                <a:srgbClr val="0070C0"/>
              </a:solidFill>
            </a:endParaRPr>
          </a:p>
        </p:txBody>
      </p:sp>
      <p:sp>
        <p:nvSpPr>
          <p:cNvPr id="117" name="Flèche vers le bas 116"/>
          <p:cNvSpPr/>
          <p:nvPr/>
        </p:nvSpPr>
        <p:spPr>
          <a:xfrm>
            <a:off x="3154913" y="28910328"/>
            <a:ext cx="509450" cy="144897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0" name="Groupe 49"/>
          <p:cNvGrpSpPr/>
          <p:nvPr/>
        </p:nvGrpSpPr>
        <p:grpSpPr>
          <a:xfrm>
            <a:off x="14930219" y="27963004"/>
            <a:ext cx="15179052" cy="6346726"/>
            <a:chOff x="14946687" y="27264855"/>
            <a:chExt cx="15179052" cy="6346726"/>
          </a:xfrm>
        </p:grpSpPr>
        <p:sp>
          <p:nvSpPr>
            <p:cNvPr id="113" name="ZoneTexte 112"/>
            <p:cNvSpPr txBox="1"/>
            <p:nvPr/>
          </p:nvSpPr>
          <p:spPr>
            <a:xfrm>
              <a:off x="14946687" y="27264855"/>
              <a:ext cx="1517905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fr-FR" sz="3800" b="1" dirty="0" smtClean="0"/>
                <a:t>For a </a:t>
              </a:r>
              <a:r>
                <a:rPr lang="fr-FR" sz="3800" b="1" dirty="0" err="1" smtClean="0"/>
                <a:t>sub</a:t>
              </a:r>
              <a:r>
                <a:rPr lang="fr-FR" sz="3800" b="1" dirty="0" smtClean="0"/>
                <a:t> group : </a:t>
              </a:r>
              <a:r>
                <a:rPr lang="fr-FR" sz="3800" b="1" dirty="0" err="1" smtClean="0"/>
                <a:t>representation</a:t>
              </a:r>
              <a:r>
                <a:rPr lang="fr-FR" sz="3800" b="1" dirty="0" smtClean="0"/>
                <a:t> of </a:t>
              </a:r>
              <a:r>
                <a:rPr lang="fr-FR" sz="3800" b="1" dirty="0" err="1" smtClean="0"/>
                <a:t>adjacency</a:t>
              </a:r>
              <a:r>
                <a:rPr lang="fr-FR" sz="3800" b="1" dirty="0" smtClean="0"/>
                <a:t> matrix of </a:t>
              </a:r>
              <a:r>
                <a:rPr lang="fr-FR" sz="3800" b="1" dirty="0" err="1" smtClean="0"/>
                <a:t>shared</a:t>
              </a:r>
              <a:r>
                <a:rPr lang="fr-FR" sz="3800" b="1" dirty="0" smtClean="0"/>
                <a:t> 15-mers :</a:t>
              </a:r>
            </a:p>
          </p:txBody>
        </p:sp>
        <p:sp>
          <p:nvSpPr>
            <p:cNvPr id="115" name="ZoneTexte 114"/>
            <p:cNvSpPr txBox="1"/>
            <p:nvPr/>
          </p:nvSpPr>
          <p:spPr>
            <a:xfrm>
              <a:off x="23623049" y="28839682"/>
              <a:ext cx="6290579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3000" dirty="0"/>
                <a:t>1 dot </a:t>
              </a:r>
              <a:r>
                <a:rPr lang="fr-FR" sz="3000" dirty="0" err="1"/>
                <a:t>represents</a:t>
              </a:r>
              <a:r>
                <a:rPr lang="fr-FR" sz="3000" dirty="0"/>
                <a:t> 1 </a:t>
              </a:r>
              <a:r>
                <a:rPr lang="fr-FR" sz="3000" dirty="0" err="1"/>
                <a:t>genomic</a:t>
              </a:r>
              <a:r>
                <a:rPr lang="fr-FR" sz="3000" dirty="0"/>
                <a:t> </a:t>
              </a:r>
              <a:r>
                <a:rPr lang="fr-FR" sz="3000" dirty="0" err="1"/>
                <a:t>sequence</a:t>
              </a:r>
              <a:r>
                <a:rPr lang="fr-FR" sz="3000" dirty="0"/>
                <a:t>.</a:t>
              </a:r>
            </a:p>
            <a:p>
              <a:pPr algn="just"/>
              <a:endParaRPr lang="fr-FR" sz="3000" dirty="0" smtClean="0"/>
            </a:p>
            <a:p>
              <a:pPr algn="just"/>
              <a:r>
                <a:rPr lang="fr-FR" sz="3000" dirty="0" smtClean="0"/>
                <a:t>A </a:t>
              </a:r>
              <a:r>
                <a:rPr lang="fr-FR" sz="3000" dirty="0" err="1" smtClean="0"/>
                <a:t>link</a:t>
              </a:r>
              <a:r>
                <a:rPr lang="fr-FR" sz="3000" dirty="0" smtClean="0"/>
                <a:t> </a:t>
              </a:r>
              <a:r>
                <a:rPr lang="fr-FR" sz="3000" dirty="0" err="1" smtClean="0"/>
                <a:t>between</a:t>
              </a:r>
              <a:r>
                <a:rPr lang="fr-FR" sz="3000" dirty="0"/>
                <a:t> </a:t>
              </a:r>
              <a:r>
                <a:rPr lang="fr-FR" sz="3000" dirty="0" err="1" smtClean="0"/>
                <a:t>genomic</a:t>
              </a:r>
              <a:r>
                <a:rPr lang="fr-FR" sz="3000" dirty="0" smtClean="0"/>
                <a:t> </a:t>
              </a:r>
              <a:r>
                <a:rPr lang="fr-FR" sz="3000" dirty="0" err="1" smtClean="0"/>
                <a:t>sequences</a:t>
              </a:r>
              <a:r>
                <a:rPr lang="fr-FR" sz="3000" dirty="0" smtClean="0"/>
                <a:t> </a:t>
              </a:r>
              <a:r>
                <a:rPr lang="fr-FR" sz="3000" dirty="0" err="1" smtClean="0"/>
                <a:t>is</a:t>
              </a:r>
              <a:r>
                <a:rPr lang="fr-FR" sz="3000" dirty="0"/>
                <a:t> </a:t>
              </a:r>
              <a:r>
                <a:rPr lang="fr-FR" sz="3000" dirty="0" err="1" smtClean="0"/>
                <a:t>created</a:t>
              </a:r>
              <a:r>
                <a:rPr lang="fr-FR" sz="3000" dirty="0" smtClean="0"/>
                <a:t> if the </a:t>
              </a:r>
              <a:r>
                <a:rPr lang="fr-FR" sz="3000" dirty="0" err="1" smtClean="0"/>
                <a:t>shared</a:t>
              </a:r>
              <a:r>
                <a:rPr lang="fr-FR" sz="3000" dirty="0" smtClean="0"/>
                <a:t> 15-mers value </a:t>
              </a:r>
              <a:r>
                <a:rPr lang="fr-FR" sz="3000" dirty="0" err="1" smtClean="0"/>
                <a:t>is</a:t>
              </a:r>
              <a:r>
                <a:rPr lang="fr-FR" sz="3000" dirty="0" smtClean="0"/>
                <a:t> </a:t>
              </a:r>
              <a:r>
                <a:rPr lang="fr-FR" sz="3000" dirty="0" err="1" smtClean="0"/>
                <a:t>greater</a:t>
              </a:r>
              <a:r>
                <a:rPr lang="fr-FR" sz="3000" dirty="0" smtClean="0"/>
                <a:t> </a:t>
              </a:r>
              <a:r>
                <a:rPr lang="fr-FR" sz="3000" dirty="0" err="1" smtClean="0"/>
                <a:t>than</a:t>
              </a:r>
              <a:r>
                <a:rPr lang="fr-FR" sz="3000" dirty="0" smtClean="0"/>
                <a:t> </a:t>
              </a:r>
              <a:r>
                <a:rPr lang="fr-FR" sz="3000" dirty="0" err="1" smtClean="0"/>
                <a:t>threshold</a:t>
              </a:r>
              <a:r>
                <a:rPr lang="fr-FR" sz="3000" dirty="0" smtClean="0"/>
                <a:t>.</a:t>
              </a:r>
            </a:p>
            <a:p>
              <a:pPr algn="just"/>
              <a:endParaRPr lang="fr-FR" sz="3000" dirty="0"/>
            </a:p>
            <a:p>
              <a:pPr algn="just"/>
              <a:r>
                <a:rPr lang="fr-FR" sz="3000" dirty="0" err="1" smtClean="0"/>
                <a:t>Threshold</a:t>
              </a:r>
              <a:r>
                <a:rPr lang="fr-FR" sz="3000" dirty="0" smtClean="0"/>
                <a:t> value </a:t>
              </a:r>
              <a:r>
                <a:rPr lang="fr-FR" sz="3000" dirty="0" err="1" smtClean="0"/>
                <a:t>can</a:t>
              </a:r>
              <a:r>
                <a:rPr lang="fr-FR" sz="3000" dirty="0" smtClean="0"/>
                <a:t> </a:t>
              </a:r>
              <a:r>
                <a:rPr lang="fr-FR" sz="3000" dirty="0" err="1" smtClean="0"/>
                <a:t>be</a:t>
              </a:r>
              <a:r>
                <a:rPr lang="fr-FR" sz="3000" dirty="0"/>
                <a:t> </a:t>
              </a:r>
              <a:r>
                <a:rPr lang="fr-FR" sz="3000" dirty="0" err="1" smtClean="0"/>
                <a:t>modifed</a:t>
              </a:r>
              <a:r>
                <a:rPr lang="fr-FR" sz="3000" dirty="0" smtClean="0"/>
                <a:t> </a:t>
              </a:r>
              <a:r>
                <a:rPr lang="fr-FR" sz="3000" dirty="0" err="1" smtClean="0"/>
                <a:t>with</a:t>
              </a:r>
              <a:r>
                <a:rPr lang="fr-FR" sz="3000" dirty="0" smtClean="0"/>
                <a:t> </a:t>
              </a:r>
              <a:r>
                <a:rPr lang="fr-FR" sz="3000" dirty="0" err="1" smtClean="0"/>
                <a:t>cursor</a:t>
              </a:r>
              <a:r>
                <a:rPr lang="fr-FR" sz="3000" dirty="0" smtClean="0"/>
                <a:t> </a:t>
              </a:r>
              <a:r>
                <a:rPr lang="fr-FR" sz="3000" dirty="0" err="1"/>
                <a:t>t</a:t>
              </a:r>
              <a:r>
                <a:rPr lang="fr-FR" sz="3000" dirty="0" err="1" smtClean="0"/>
                <a:t>hat</a:t>
              </a:r>
              <a:r>
                <a:rPr lang="fr-FR" sz="3000" dirty="0" smtClean="0"/>
                <a:t> </a:t>
              </a:r>
              <a:r>
                <a:rPr lang="fr-FR" sz="3000" dirty="0" err="1" smtClean="0"/>
                <a:t>creates</a:t>
              </a:r>
              <a:r>
                <a:rPr lang="fr-FR" sz="3000" dirty="0" smtClean="0"/>
                <a:t> / </a:t>
              </a:r>
              <a:r>
                <a:rPr lang="fr-FR" sz="3000" dirty="0" err="1" smtClean="0"/>
                <a:t>supresses</a:t>
              </a:r>
              <a:r>
                <a:rPr lang="fr-FR" sz="3000" dirty="0" smtClean="0"/>
                <a:t> </a:t>
              </a:r>
              <a:r>
                <a:rPr lang="fr-FR" sz="3000" dirty="0" err="1" smtClean="0"/>
                <a:t>link</a:t>
              </a:r>
              <a:r>
                <a:rPr lang="fr-FR" sz="3000" dirty="0" smtClean="0"/>
                <a:t> </a:t>
              </a:r>
              <a:r>
                <a:rPr lang="fr-FR" sz="3000" dirty="0" err="1" smtClean="0"/>
                <a:t>between</a:t>
              </a:r>
              <a:r>
                <a:rPr lang="fr-FR" sz="3000" dirty="0" smtClean="0"/>
                <a:t> </a:t>
              </a:r>
              <a:r>
                <a:rPr lang="fr-FR" sz="3000" dirty="0" err="1" smtClean="0"/>
                <a:t>genomic</a:t>
              </a:r>
              <a:r>
                <a:rPr lang="fr-FR" sz="3000" dirty="0" smtClean="0"/>
                <a:t> </a:t>
              </a:r>
              <a:r>
                <a:rPr lang="fr-FR" sz="3000" dirty="0" err="1" smtClean="0"/>
                <a:t>sequences</a:t>
              </a:r>
              <a:r>
                <a:rPr lang="fr-FR" sz="3000" dirty="0" smtClean="0"/>
                <a:t>.</a:t>
              </a:r>
            </a:p>
            <a:p>
              <a:pPr algn="just"/>
              <a:endParaRPr lang="fr-FR" sz="3000" dirty="0" smtClean="0"/>
            </a:p>
          </p:txBody>
        </p:sp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1207" y="28458011"/>
              <a:ext cx="7477310" cy="5153570"/>
            </a:xfrm>
            <a:prstGeom prst="rect">
              <a:avLst/>
            </a:prstGeom>
            <a:ln w="50800">
              <a:solidFill>
                <a:srgbClr val="FF0000"/>
              </a:solidFill>
            </a:ln>
          </p:spPr>
        </p:pic>
      </p:grpSp>
      <p:pic>
        <p:nvPicPr>
          <p:cNvPr id="46" name="Image 4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495" y="29274355"/>
            <a:ext cx="1920741" cy="1216245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5" y="40446155"/>
            <a:ext cx="2619182" cy="211651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" y="-7200"/>
            <a:ext cx="4179652" cy="4871300"/>
          </a:xfrm>
          <a:prstGeom prst="rect">
            <a:avLst/>
          </a:prstGeom>
        </p:spPr>
      </p:pic>
      <p:sp>
        <p:nvSpPr>
          <p:cNvPr id="120" name="ZoneTexte 119"/>
          <p:cNvSpPr txBox="1"/>
          <p:nvPr/>
        </p:nvSpPr>
        <p:spPr>
          <a:xfrm>
            <a:off x="614274" y="4449572"/>
            <a:ext cx="1108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 jeu </a:t>
            </a:r>
            <a:r>
              <a:rPr lang="fr-FR" sz="1600" dirty="0" smtClean="0">
                <a:solidFill>
                  <a:srgbClr val="FF0000"/>
                </a:solidFill>
              </a:rPr>
              <a:t>M</a:t>
            </a:r>
            <a:r>
              <a:rPr lang="fr-FR" sz="1600" dirty="0" smtClean="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96" y="40211532"/>
            <a:ext cx="2585759" cy="2585759"/>
          </a:xfrm>
          <a:prstGeom prst="rect">
            <a:avLst/>
          </a:prstGeom>
        </p:spPr>
      </p:pic>
      <p:sp>
        <p:nvSpPr>
          <p:cNvPr id="179" name="Rectangle 178"/>
          <p:cNvSpPr/>
          <p:nvPr/>
        </p:nvSpPr>
        <p:spPr>
          <a:xfrm>
            <a:off x="14870425" y="7642994"/>
            <a:ext cx="15325200" cy="2695009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25"/>
          </a:p>
        </p:txBody>
      </p:sp>
      <p:grpSp>
        <p:nvGrpSpPr>
          <p:cNvPr id="55" name="Groupe 54"/>
          <p:cNvGrpSpPr/>
          <p:nvPr/>
        </p:nvGrpSpPr>
        <p:grpSpPr>
          <a:xfrm>
            <a:off x="15035810" y="11226852"/>
            <a:ext cx="14948019" cy="6596898"/>
            <a:chOff x="15035810" y="11226852"/>
            <a:chExt cx="14948019" cy="6596898"/>
          </a:xfrm>
        </p:grpSpPr>
        <p:grpSp>
          <p:nvGrpSpPr>
            <p:cNvPr id="39" name="Groupe 38"/>
            <p:cNvGrpSpPr/>
            <p:nvPr/>
          </p:nvGrpSpPr>
          <p:grpSpPr>
            <a:xfrm>
              <a:off x="15035810" y="11226852"/>
              <a:ext cx="14639780" cy="6596898"/>
              <a:chOff x="15055350" y="10949986"/>
              <a:chExt cx="14639780" cy="6596898"/>
            </a:xfrm>
          </p:grpSpPr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50170" y="11786884"/>
                <a:ext cx="5760000" cy="5760000"/>
              </a:xfrm>
              <a:prstGeom prst="rect">
                <a:avLst/>
              </a:prstGeom>
            </p:spPr>
          </p:pic>
          <p:pic>
            <p:nvPicPr>
              <p:cNvPr id="60" name="Image 59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33569" y="11786884"/>
                <a:ext cx="5760000" cy="5760000"/>
              </a:xfrm>
              <a:prstGeom prst="rect">
                <a:avLst/>
              </a:prstGeom>
            </p:spPr>
          </p:pic>
          <p:sp>
            <p:nvSpPr>
              <p:cNvPr id="54" name="ZoneTexte 53"/>
              <p:cNvSpPr txBox="1"/>
              <p:nvPr/>
            </p:nvSpPr>
            <p:spPr>
              <a:xfrm>
                <a:off x="15055350" y="10949986"/>
                <a:ext cx="1463978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fr-FR" sz="3800" b="1" dirty="0" err="1" smtClean="0"/>
                  <a:t>Comparison</a:t>
                </a:r>
                <a:r>
                  <a:rPr lang="fr-FR" sz="3800" b="1" dirty="0" smtClean="0"/>
                  <a:t> </a:t>
                </a:r>
                <a:r>
                  <a:rPr lang="fr-FR" sz="3800" b="1" dirty="0" err="1" smtClean="0"/>
                  <a:t>between</a:t>
                </a:r>
                <a:r>
                  <a:rPr lang="fr-FR" sz="3800" b="1" dirty="0" smtClean="0"/>
                  <a:t> </a:t>
                </a:r>
                <a:r>
                  <a:rPr lang="fr-FR" sz="3800" b="1" dirty="0" err="1" smtClean="0"/>
                  <a:t>ANIb</a:t>
                </a:r>
                <a:r>
                  <a:rPr lang="fr-FR" sz="3800" b="1" dirty="0" smtClean="0"/>
                  <a:t> and </a:t>
                </a:r>
                <a:r>
                  <a:rPr lang="fr-FR" sz="3800" b="1" dirty="0" err="1" smtClean="0"/>
                  <a:t>shared</a:t>
                </a:r>
                <a:r>
                  <a:rPr lang="fr-FR" sz="3800" b="1" dirty="0" smtClean="0"/>
                  <a:t> </a:t>
                </a:r>
                <a:r>
                  <a:rPr lang="fr-FR" sz="3800" b="1" dirty="0" err="1" smtClean="0"/>
                  <a:t>K-mers</a:t>
                </a:r>
                <a:r>
                  <a:rPr lang="fr-FR" sz="3800" b="1" dirty="0" smtClean="0"/>
                  <a:t> values : </a:t>
                </a:r>
                <a:endParaRPr lang="fr-FR" sz="3800" b="1" dirty="0"/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17279311" y="11729097"/>
                <a:ext cx="15746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 smtClean="0"/>
                  <a:t>K=12</a:t>
                </a:r>
                <a:endParaRPr lang="fr-FR" sz="4000" dirty="0"/>
              </a:p>
            </p:txBody>
          </p:sp>
          <p:sp>
            <p:nvSpPr>
              <p:cNvPr id="128" name="ZoneTexte 127"/>
              <p:cNvSpPr txBox="1"/>
              <p:nvPr/>
            </p:nvSpPr>
            <p:spPr>
              <a:xfrm>
                <a:off x="22340065" y="11789353"/>
                <a:ext cx="15746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dirty="0" smtClean="0"/>
                  <a:t>K=15</a:t>
                </a:r>
                <a:endParaRPr lang="fr-FR" sz="4000" dirty="0"/>
              </a:p>
            </p:txBody>
          </p:sp>
        </p:grpSp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7429" y="12063750"/>
              <a:ext cx="4886400" cy="5760000"/>
            </a:xfrm>
            <a:prstGeom prst="rect">
              <a:avLst/>
            </a:prstGeom>
          </p:spPr>
        </p:pic>
      </p:grpSp>
      <p:sp>
        <p:nvSpPr>
          <p:cNvPr id="130" name="ZoneTexte 129"/>
          <p:cNvSpPr txBox="1"/>
          <p:nvPr/>
        </p:nvSpPr>
        <p:spPr>
          <a:xfrm>
            <a:off x="27387582" y="12005963"/>
            <a:ext cx="1574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K=18</a:t>
            </a:r>
            <a:endParaRPr lang="fr-FR" sz="4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00" y="126342"/>
            <a:ext cx="2545689" cy="2645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13672</TotalTime>
  <Words>531</Words>
  <Application>Microsoft Office PowerPoint</Application>
  <PresentationFormat>Personnalisé</PresentationFormat>
  <Paragraphs>83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Myriad Pro Cond</vt:lpstr>
      <vt:lpstr>Thème Office</vt:lpstr>
      <vt:lpstr>Présentation PowerPoint</vt:lpstr>
    </vt:vector>
  </TitlesOfParts>
  <Company>GEVES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GIPGEVES</dc:creator>
  <cp:lastModifiedBy>mbriand</cp:lastModifiedBy>
  <cp:revision>324</cp:revision>
  <cp:lastPrinted>2018-01-12T08:12:41Z</cp:lastPrinted>
  <dcterms:created xsi:type="dcterms:W3CDTF">2013-02-05T08:37:37Z</dcterms:created>
  <dcterms:modified xsi:type="dcterms:W3CDTF">2018-01-16T14:09:46Z</dcterms:modified>
</cp:coreProperties>
</file>